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handoutMasterIdLst>
    <p:handoutMasterId r:id="rId18"/>
  </p:handoutMasterIdLst>
  <p:sldIdLst>
    <p:sldId id="256" r:id="rId2"/>
    <p:sldId id="267" r:id="rId3"/>
    <p:sldId id="259" r:id="rId4"/>
    <p:sldId id="268" r:id="rId5"/>
    <p:sldId id="269" r:id="rId6"/>
    <p:sldId id="260" r:id="rId7"/>
    <p:sldId id="261" r:id="rId8"/>
    <p:sldId id="262" r:id="rId9"/>
    <p:sldId id="263" r:id="rId10"/>
    <p:sldId id="273" r:id="rId11"/>
    <p:sldId id="264" r:id="rId12"/>
    <p:sldId id="265" r:id="rId13"/>
    <p:sldId id="266" r:id="rId14"/>
    <p:sldId id="272" r:id="rId15"/>
    <p:sldId id="270" r:id="rId16"/>
  </p:sldIdLst>
  <p:sldSz cx="9144000" cy="6858000" type="screen4x3"/>
  <p:notesSz cx="6858000" cy="9945688"/>
  <p:defaultTextStyle>
    <a:defPPr>
      <a:defRPr lang="de-DE"/>
    </a:defPPr>
    <a:lvl1pPr algn="l" rtl="0" eaLnBrk="0" fontAlgn="base" hangingPunct="0">
      <a:spcBef>
        <a:spcPct val="0"/>
      </a:spcBef>
      <a:spcAft>
        <a:spcPct val="0"/>
      </a:spcAft>
      <a:defRPr kern="1200">
        <a:solidFill>
          <a:schemeClr val="tx1"/>
        </a:solidFill>
        <a:latin typeface="Formata Regular"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Formata Regular"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Formata Regular"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Formata Regular"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Formata Regular" pitchFamily="34" charset="0"/>
        <a:ea typeface="+mn-ea"/>
        <a:cs typeface="Arial" charset="0"/>
      </a:defRPr>
    </a:lvl5pPr>
    <a:lvl6pPr marL="2286000" algn="l" defTabSz="914400" rtl="0" eaLnBrk="1" latinLnBrk="0" hangingPunct="1">
      <a:defRPr kern="1200">
        <a:solidFill>
          <a:schemeClr val="tx1"/>
        </a:solidFill>
        <a:latin typeface="Formata Regular" pitchFamily="34" charset="0"/>
        <a:ea typeface="+mn-ea"/>
        <a:cs typeface="Arial" charset="0"/>
      </a:defRPr>
    </a:lvl6pPr>
    <a:lvl7pPr marL="2743200" algn="l" defTabSz="914400" rtl="0" eaLnBrk="1" latinLnBrk="0" hangingPunct="1">
      <a:defRPr kern="1200">
        <a:solidFill>
          <a:schemeClr val="tx1"/>
        </a:solidFill>
        <a:latin typeface="Formata Regular" pitchFamily="34" charset="0"/>
        <a:ea typeface="+mn-ea"/>
        <a:cs typeface="Arial" charset="0"/>
      </a:defRPr>
    </a:lvl7pPr>
    <a:lvl8pPr marL="3200400" algn="l" defTabSz="914400" rtl="0" eaLnBrk="1" latinLnBrk="0" hangingPunct="1">
      <a:defRPr kern="1200">
        <a:solidFill>
          <a:schemeClr val="tx1"/>
        </a:solidFill>
        <a:latin typeface="Formata Regular" pitchFamily="34" charset="0"/>
        <a:ea typeface="+mn-ea"/>
        <a:cs typeface="Arial" charset="0"/>
      </a:defRPr>
    </a:lvl8pPr>
    <a:lvl9pPr marL="3657600" algn="l" defTabSz="914400" rtl="0" eaLnBrk="1" latinLnBrk="0" hangingPunct="1">
      <a:defRPr kern="1200">
        <a:solidFill>
          <a:schemeClr val="tx1"/>
        </a:solidFill>
        <a:latin typeface="Formata Regular"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56A4"/>
    <a:srgbClr val="FF8585"/>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32" autoAdjust="0"/>
    <p:restoredTop sz="80819" autoAdjust="0"/>
  </p:normalViewPr>
  <p:slideViewPr>
    <p:cSldViewPr>
      <p:cViewPr varScale="1">
        <p:scale>
          <a:sx n="94" d="100"/>
          <a:sy n="94" d="100"/>
        </p:scale>
        <p:origin x="205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xmlns="" id="{5EFC1B44-D330-4AAC-93DB-8D11E92C10FE}"/>
              </a:ext>
            </a:extLst>
          </p:cNvPr>
          <p:cNvSpPr>
            <a:spLocks noGrp="1"/>
          </p:cNvSpPr>
          <p:nvPr>
            <p:ph type="hdr" sz="quarter"/>
          </p:nvPr>
        </p:nvSpPr>
        <p:spPr>
          <a:xfrm>
            <a:off x="0" y="0"/>
            <a:ext cx="2972547" cy="497842"/>
          </a:xfrm>
          <a:prstGeom prst="rect">
            <a:avLst/>
          </a:prstGeom>
        </p:spPr>
        <p:txBody>
          <a:bodyPr vert="horz" lIns="91870" tIns="45935" rIns="91870" bIns="45935" rtlCol="0"/>
          <a:lstStyle>
            <a:lvl1pPr algn="l">
              <a:defRPr sz="1200"/>
            </a:lvl1pPr>
          </a:lstStyle>
          <a:p>
            <a:endParaRPr lang="de-DE"/>
          </a:p>
        </p:txBody>
      </p:sp>
      <p:sp>
        <p:nvSpPr>
          <p:cNvPr id="3" name="Datumsplatzhalter 2">
            <a:extLst>
              <a:ext uri="{FF2B5EF4-FFF2-40B4-BE49-F238E27FC236}">
                <a16:creationId xmlns:a16="http://schemas.microsoft.com/office/drawing/2014/main" xmlns="" id="{A4F90C08-30C7-4131-814F-91B99C464A13}"/>
              </a:ext>
            </a:extLst>
          </p:cNvPr>
          <p:cNvSpPr>
            <a:spLocks noGrp="1"/>
          </p:cNvSpPr>
          <p:nvPr>
            <p:ph type="dt" sz="quarter" idx="1"/>
          </p:nvPr>
        </p:nvSpPr>
        <p:spPr>
          <a:xfrm>
            <a:off x="3883852" y="0"/>
            <a:ext cx="2972547" cy="497842"/>
          </a:xfrm>
          <a:prstGeom prst="rect">
            <a:avLst/>
          </a:prstGeom>
        </p:spPr>
        <p:txBody>
          <a:bodyPr vert="horz" lIns="91870" tIns="45935" rIns="91870" bIns="45935" rtlCol="0"/>
          <a:lstStyle>
            <a:lvl1pPr algn="r">
              <a:defRPr sz="1200"/>
            </a:lvl1pPr>
          </a:lstStyle>
          <a:p>
            <a:fld id="{6E7CDBEE-5423-4771-8CC8-090E8F60E39D}" type="datetimeFigureOut">
              <a:rPr lang="de-DE" smtClean="0"/>
              <a:t>18.11.2019</a:t>
            </a:fld>
            <a:endParaRPr lang="de-DE"/>
          </a:p>
        </p:txBody>
      </p:sp>
      <p:sp>
        <p:nvSpPr>
          <p:cNvPr id="4" name="Fußzeilenplatzhalter 3">
            <a:extLst>
              <a:ext uri="{FF2B5EF4-FFF2-40B4-BE49-F238E27FC236}">
                <a16:creationId xmlns:a16="http://schemas.microsoft.com/office/drawing/2014/main" xmlns="" id="{AB14E033-50FD-4122-8637-32A6B0694368}"/>
              </a:ext>
            </a:extLst>
          </p:cNvPr>
          <p:cNvSpPr>
            <a:spLocks noGrp="1"/>
          </p:cNvSpPr>
          <p:nvPr>
            <p:ph type="ftr" sz="quarter" idx="2"/>
          </p:nvPr>
        </p:nvSpPr>
        <p:spPr>
          <a:xfrm>
            <a:off x="0" y="9447846"/>
            <a:ext cx="2972547" cy="497842"/>
          </a:xfrm>
          <a:prstGeom prst="rect">
            <a:avLst/>
          </a:prstGeom>
        </p:spPr>
        <p:txBody>
          <a:bodyPr vert="horz" lIns="91870" tIns="45935" rIns="91870" bIns="45935"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xmlns="" id="{80383ACB-6B3A-4A33-98A4-AC634A05E02B}"/>
              </a:ext>
            </a:extLst>
          </p:cNvPr>
          <p:cNvSpPr>
            <a:spLocks noGrp="1"/>
          </p:cNvSpPr>
          <p:nvPr>
            <p:ph type="sldNum" sz="quarter" idx="3"/>
          </p:nvPr>
        </p:nvSpPr>
        <p:spPr>
          <a:xfrm>
            <a:off x="3883852" y="9447846"/>
            <a:ext cx="2972547" cy="497842"/>
          </a:xfrm>
          <a:prstGeom prst="rect">
            <a:avLst/>
          </a:prstGeom>
        </p:spPr>
        <p:txBody>
          <a:bodyPr vert="horz" lIns="91870" tIns="45935" rIns="91870" bIns="45935" rtlCol="0" anchor="b"/>
          <a:lstStyle>
            <a:lvl1pPr algn="r">
              <a:defRPr sz="1200"/>
            </a:lvl1pPr>
          </a:lstStyle>
          <a:p>
            <a:fld id="{C9BD6CB4-D26B-4E10-9239-0D334DE55F7F}" type="slidenum">
              <a:rPr lang="de-DE" smtClean="0"/>
              <a:t>‹Nr.›</a:t>
            </a:fld>
            <a:endParaRPr lang="de-DE"/>
          </a:p>
        </p:txBody>
      </p:sp>
    </p:spTree>
    <p:extLst>
      <p:ext uri="{BB962C8B-B14F-4D97-AF65-F5344CB8AC3E}">
        <p14:creationId xmlns:p14="http://schemas.microsoft.com/office/powerpoint/2010/main" val="1913395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2547" cy="497842"/>
          </a:xfrm>
          <a:prstGeom prst="rect">
            <a:avLst/>
          </a:prstGeom>
        </p:spPr>
        <p:txBody>
          <a:bodyPr vert="horz" lIns="91870" tIns="45935" rIns="91870" bIns="45935" rtlCol="0"/>
          <a:lstStyle>
            <a:lvl1pPr algn="l">
              <a:defRPr sz="1200"/>
            </a:lvl1pPr>
          </a:lstStyle>
          <a:p>
            <a:endParaRPr lang="de-DE"/>
          </a:p>
        </p:txBody>
      </p:sp>
      <p:sp>
        <p:nvSpPr>
          <p:cNvPr id="3" name="Datumsplatzhalter 2"/>
          <p:cNvSpPr>
            <a:spLocks noGrp="1"/>
          </p:cNvSpPr>
          <p:nvPr>
            <p:ph type="dt" idx="1"/>
          </p:nvPr>
        </p:nvSpPr>
        <p:spPr>
          <a:xfrm>
            <a:off x="3883852" y="0"/>
            <a:ext cx="2972547" cy="497842"/>
          </a:xfrm>
          <a:prstGeom prst="rect">
            <a:avLst/>
          </a:prstGeom>
        </p:spPr>
        <p:txBody>
          <a:bodyPr vert="horz" lIns="91870" tIns="45935" rIns="91870" bIns="45935" rtlCol="0"/>
          <a:lstStyle>
            <a:lvl1pPr algn="r">
              <a:defRPr sz="1200"/>
            </a:lvl1pPr>
          </a:lstStyle>
          <a:p>
            <a:fld id="{A34C12FC-42B6-4E5B-AD1D-C87BC9F7B330}" type="datetimeFigureOut">
              <a:rPr lang="de-DE" smtClean="0"/>
              <a:t>18.11.2019</a:t>
            </a:fld>
            <a:endParaRPr lang="de-DE"/>
          </a:p>
        </p:txBody>
      </p:sp>
      <p:sp>
        <p:nvSpPr>
          <p:cNvPr id="4" name="Folienbildplatzhalter 3"/>
          <p:cNvSpPr>
            <a:spLocks noGrp="1" noRot="1" noChangeAspect="1"/>
          </p:cNvSpPr>
          <p:nvPr>
            <p:ph type="sldImg" idx="2"/>
          </p:nvPr>
        </p:nvSpPr>
        <p:spPr>
          <a:xfrm>
            <a:off x="1192213" y="1244600"/>
            <a:ext cx="4473575" cy="3355975"/>
          </a:xfrm>
          <a:prstGeom prst="rect">
            <a:avLst/>
          </a:prstGeom>
          <a:noFill/>
          <a:ln w="12700">
            <a:solidFill>
              <a:prstClr val="black"/>
            </a:solidFill>
          </a:ln>
        </p:spPr>
        <p:txBody>
          <a:bodyPr vert="horz" lIns="91870" tIns="45935" rIns="91870" bIns="45935" rtlCol="0" anchor="ctr"/>
          <a:lstStyle/>
          <a:p>
            <a:endParaRPr lang="de-DE"/>
          </a:p>
        </p:txBody>
      </p:sp>
      <p:sp>
        <p:nvSpPr>
          <p:cNvPr id="5" name="Notizenplatzhalter 4"/>
          <p:cNvSpPr>
            <a:spLocks noGrp="1"/>
          </p:cNvSpPr>
          <p:nvPr>
            <p:ph type="body" sz="quarter" idx="3"/>
          </p:nvPr>
        </p:nvSpPr>
        <p:spPr>
          <a:xfrm>
            <a:off x="685480" y="4785955"/>
            <a:ext cx="5487041" cy="3915926"/>
          </a:xfrm>
          <a:prstGeom prst="rect">
            <a:avLst/>
          </a:prstGeom>
        </p:spPr>
        <p:txBody>
          <a:bodyPr vert="horz" lIns="91870" tIns="45935" rIns="91870" bIns="45935"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7846"/>
            <a:ext cx="2972547" cy="497842"/>
          </a:xfrm>
          <a:prstGeom prst="rect">
            <a:avLst/>
          </a:prstGeom>
        </p:spPr>
        <p:txBody>
          <a:bodyPr vert="horz" lIns="91870" tIns="45935" rIns="91870" bIns="45935" rtlCol="0" anchor="b"/>
          <a:lstStyle>
            <a:lvl1pPr algn="l">
              <a:defRPr sz="1200"/>
            </a:lvl1pPr>
          </a:lstStyle>
          <a:p>
            <a:endParaRPr lang="de-DE"/>
          </a:p>
        </p:txBody>
      </p:sp>
      <p:sp>
        <p:nvSpPr>
          <p:cNvPr id="7" name="Foliennummernplatzhalter 6"/>
          <p:cNvSpPr>
            <a:spLocks noGrp="1"/>
          </p:cNvSpPr>
          <p:nvPr>
            <p:ph type="sldNum" sz="quarter" idx="5"/>
          </p:nvPr>
        </p:nvSpPr>
        <p:spPr>
          <a:xfrm>
            <a:off x="3883852" y="9447846"/>
            <a:ext cx="2972547" cy="497842"/>
          </a:xfrm>
          <a:prstGeom prst="rect">
            <a:avLst/>
          </a:prstGeom>
        </p:spPr>
        <p:txBody>
          <a:bodyPr vert="horz" lIns="91870" tIns="45935" rIns="91870" bIns="45935" rtlCol="0" anchor="b"/>
          <a:lstStyle>
            <a:lvl1pPr algn="r">
              <a:defRPr sz="1200"/>
            </a:lvl1pPr>
          </a:lstStyle>
          <a:p>
            <a:fld id="{BBC7BD6B-6F82-44A5-890D-4C0DC86B14DA}" type="slidenum">
              <a:rPr lang="de-DE" smtClean="0"/>
              <a:t>‹Nr.›</a:t>
            </a:fld>
            <a:endParaRPr lang="de-DE"/>
          </a:p>
        </p:txBody>
      </p:sp>
    </p:spTree>
    <p:extLst>
      <p:ext uri="{BB962C8B-B14F-4D97-AF65-F5344CB8AC3E}">
        <p14:creationId xmlns:p14="http://schemas.microsoft.com/office/powerpoint/2010/main" val="1795937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BBC7BD6B-6F82-44A5-890D-4C0DC86B14DA}" type="slidenum">
              <a:rPr lang="de-DE" smtClean="0"/>
              <a:t>1</a:t>
            </a:fld>
            <a:endParaRPr lang="de-DE"/>
          </a:p>
        </p:txBody>
      </p:sp>
    </p:spTree>
    <p:extLst>
      <p:ext uri="{BB962C8B-B14F-4D97-AF65-F5344CB8AC3E}">
        <p14:creationId xmlns:p14="http://schemas.microsoft.com/office/powerpoint/2010/main" val="3674922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www.google.de/url?sa=i&amp;rct=j&amp;q=&amp;esrc=s&amp;source=images&amp;cd=&amp;cad=rja&amp;uact=8&amp;ved=2ahUKEwiz06eDoM_dAhXLKewKHV6FCrwQjRx6BAgBEAU&amp;url=https%3A%2F%2Fwww.pexels.com%2Fde%2Ffoto%2Ffinger-generation-generationswechsel-haft-271412%2F&amp;psig=AOvVaw0WYb9EkOZCS5Np0zpwz3lZ&amp;ust=1537727624816508</a:t>
            </a:r>
          </a:p>
        </p:txBody>
      </p:sp>
      <p:sp>
        <p:nvSpPr>
          <p:cNvPr id="4" name="Foliennummernplatzhalter 3"/>
          <p:cNvSpPr>
            <a:spLocks noGrp="1"/>
          </p:cNvSpPr>
          <p:nvPr>
            <p:ph type="sldNum" sz="quarter" idx="5"/>
          </p:nvPr>
        </p:nvSpPr>
        <p:spPr/>
        <p:txBody>
          <a:bodyPr/>
          <a:lstStyle/>
          <a:p>
            <a:fld id="{BBC7BD6B-6F82-44A5-890D-4C0DC86B14DA}" type="slidenum">
              <a:rPr lang="de-DE" smtClean="0"/>
              <a:t>2</a:t>
            </a:fld>
            <a:endParaRPr lang="de-DE"/>
          </a:p>
        </p:txBody>
      </p:sp>
    </p:spTree>
    <p:extLst>
      <p:ext uri="{BB962C8B-B14F-4D97-AF65-F5344CB8AC3E}">
        <p14:creationId xmlns:p14="http://schemas.microsoft.com/office/powerpoint/2010/main" val="3939124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58EDD4C-D600-406F-A826-11847F238095}"/>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xmlns="" id="{67BF3989-ED9A-469A-904E-6BB8AB3BC40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xmlns="" id="{D49A5DBE-C8E9-4FC7-9EDC-DC31F6B245B6}"/>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5" name="Fußzeilenplatzhalter 4">
            <a:extLst>
              <a:ext uri="{FF2B5EF4-FFF2-40B4-BE49-F238E27FC236}">
                <a16:creationId xmlns:a16="http://schemas.microsoft.com/office/drawing/2014/main" xmlns="" id="{5F71029F-3E68-4DFA-917B-8B8B78DC8A4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132FCB09-9FD8-4670-A903-6043A9A48E41}"/>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139817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C0B77FE-D75A-40E9-B1E2-3186A13C27F4}"/>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xmlns="" id="{CD8C274A-85FC-4D69-8715-CAFFC879E6A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FE349BC3-7D68-4118-AC03-E2CFF9573699}"/>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5" name="Fußzeilenplatzhalter 4">
            <a:extLst>
              <a:ext uri="{FF2B5EF4-FFF2-40B4-BE49-F238E27FC236}">
                <a16:creationId xmlns:a16="http://schemas.microsoft.com/office/drawing/2014/main" xmlns="" id="{AFBB3AE5-CB1E-442C-82F2-D73FCE497D8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395F8678-9075-4A09-A4E2-EF50A9718E9C}"/>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40281498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xmlns="" id="{7B721ECB-6E41-475E-A41E-E42F461FC539}"/>
              </a:ext>
            </a:extLst>
          </p:cNvPr>
          <p:cNvSpPr>
            <a:spLocks noGrp="1"/>
          </p:cNvSpPr>
          <p:nvPr>
            <p:ph type="title" orient="vert"/>
          </p:nvPr>
        </p:nvSpPr>
        <p:spPr>
          <a:xfrm>
            <a:off x="6543675" y="365125"/>
            <a:ext cx="1971675"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xmlns="" id="{8A4E70C1-F7E2-44CC-A281-5AE4107C295D}"/>
              </a:ext>
            </a:extLst>
          </p:cNvPr>
          <p:cNvSpPr>
            <a:spLocks noGrp="1"/>
          </p:cNvSpPr>
          <p:nvPr>
            <p:ph type="body" orient="vert" idx="1"/>
          </p:nvPr>
        </p:nvSpPr>
        <p:spPr>
          <a:xfrm>
            <a:off x="628650" y="365125"/>
            <a:ext cx="5762625"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FB9D4A24-C3CB-4FD9-942D-F12CA3E722ED}"/>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5" name="Fußzeilenplatzhalter 4">
            <a:extLst>
              <a:ext uri="{FF2B5EF4-FFF2-40B4-BE49-F238E27FC236}">
                <a16:creationId xmlns:a16="http://schemas.microsoft.com/office/drawing/2014/main" xmlns="" id="{2D98D7AF-2B90-4ABD-AD6B-3E9290DBD2D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D2F41502-639B-467E-9180-D2524C1C1A1B}"/>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594089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2" name="Textfeld 1"/>
          <p:cNvSpPr txBox="1"/>
          <p:nvPr userDrawn="1"/>
        </p:nvSpPr>
        <p:spPr>
          <a:xfrm>
            <a:off x="323850" y="404813"/>
            <a:ext cx="7127875" cy="369887"/>
          </a:xfrm>
          <a:prstGeom prst="rect">
            <a:avLst/>
          </a:prstGeom>
          <a:solidFill>
            <a:srgbClr val="D9D9D9"/>
          </a:solidFill>
          <a:effectLst>
            <a:outerShdw blurRad="50800" dist="38100" dir="2700000" algn="tl" rotWithShape="0">
              <a:prstClr val="black">
                <a:alpha val="35000"/>
              </a:prstClr>
            </a:outerShdw>
          </a:effectLst>
        </p:spPr>
        <p:txBody>
          <a:bodyPr>
            <a:spAutoFit/>
          </a:bodyPr>
          <a:lstStyle/>
          <a:p>
            <a:pPr eaLnBrk="1" hangingPunct="1">
              <a:defRPr/>
            </a:pPr>
            <a:endParaRPr lang="de-DE" dirty="0"/>
          </a:p>
        </p:txBody>
      </p:sp>
      <p:sp useBgFill="1">
        <p:nvSpPr>
          <p:cNvPr id="6" name="Fußzeilenplatzhalter 4"/>
          <p:cNvSpPr>
            <a:spLocks noGrp="1"/>
          </p:cNvSpPr>
          <p:nvPr>
            <p:ph type="ftr" sz="quarter" idx="10"/>
          </p:nvPr>
        </p:nvSpPr>
        <p:spPr>
          <a:xfrm>
            <a:off x="6300788" y="6453188"/>
            <a:ext cx="2735262" cy="293687"/>
          </a:xfrm>
          <a:prstGeom prst="rect">
            <a:avLst/>
          </a:prstGeom>
        </p:spPr>
        <p:txBody>
          <a:bodyPr/>
          <a:lstStyle>
            <a:lvl1pPr algn="l" eaLnBrk="1" hangingPunct="1">
              <a:defRPr sz="1000" baseline="0">
                <a:solidFill>
                  <a:schemeClr val="tx1"/>
                </a:solidFill>
                <a:cs typeface="Arial" charset="0"/>
              </a:defRPr>
            </a:lvl1pPr>
          </a:lstStyle>
          <a:p>
            <a:pPr>
              <a:defRPr/>
            </a:pPr>
            <a:r>
              <a:rPr lang="de-DE"/>
              <a:t>		         Seite 1</a:t>
            </a:r>
          </a:p>
        </p:txBody>
      </p:sp>
    </p:spTree>
    <p:extLst>
      <p:ext uri="{BB962C8B-B14F-4D97-AF65-F5344CB8AC3E}">
        <p14:creationId xmlns:p14="http://schemas.microsoft.com/office/powerpoint/2010/main" val="138533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xmlns="" id="{56089164-C2A6-467A-9664-92C062440FD1}"/>
              </a:ext>
            </a:extLst>
          </p:cNvPr>
          <p:cNvSpPr txBox="1"/>
          <p:nvPr userDrawn="1"/>
        </p:nvSpPr>
        <p:spPr>
          <a:xfrm>
            <a:off x="323850" y="404813"/>
            <a:ext cx="7127875" cy="369887"/>
          </a:xfrm>
          <a:prstGeom prst="rect">
            <a:avLst/>
          </a:prstGeom>
          <a:solidFill>
            <a:srgbClr val="D9D9D9"/>
          </a:solidFill>
          <a:effectLst>
            <a:outerShdw blurRad="50800" dist="38100" dir="2700000" algn="tl" rotWithShape="0">
              <a:prstClr val="black">
                <a:alpha val="35000"/>
              </a:prstClr>
            </a:outerShdw>
          </a:effectLst>
        </p:spPr>
        <p:txBody>
          <a:bodyPr>
            <a:spAutoFit/>
          </a:bodyPr>
          <a:lstStyle/>
          <a:p>
            <a:pPr eaLnBrk="1" hangingPunct="1">
              <a:defRPr/>
            </a:pPr>
            <a:endParaRPr lang="de-DE" dirty="0"/>
          </a:p>
        </p:txBody>
      </p:sp>
      <p:sp>
        <p:nvSpPr>
          <p:cNvPr id="2" name="Titel 1">
            <a:extLst>
              <a:ext uri="{FF2B5EF4-FFF2-40B4-BE49-F238E27FC236}">
                <a16:creationId xmlns:a16="http://schemas.microsoft.com/office/drawing/2014/main" xmlns="" id="{F7748CAB-F341-454F-B978-BE4A4434B375}"/>
              </a:ext>
            </a:extLst>
          </p:cNvPr>
          <p:cNvSpPr>
            <a:spLocks noGrp="1"/>
          </p:cNvSpPr>
          <p:nvPr>
            <p:ph type="title"/>
          </p:nvPr>
        </p:nvSpPr>
        <p:spPr>
          <a:xfrm>
            <a:off x="628650" y="365125"/>
            <a:ext cx="7886700" cy="543595"/>
          </a:xfrm>
        </p:spPr>
        <p:txBody>
          <a:bodyPr>
            <a:noAutofit/>
          </a:bodyPr>
          <a:lstStyle>
            <a:lvl1pPr>
              <a:defRPr sz="2800"/>
            </a:lvl1pPr>
          </a:lstStyle>
          <a:p>
            <a:r>
              <a:rPr lang="de-DE" dirty="0"/>
              <a:t>Mastertitelformat bearbeiten</a:t>
            </a:r>
          </a:p>
        </p:txBody>
      </p:sp>
      <p:sp>
        <p:nvSpPr>
          <p:cNvPr id="3" name="Inhaltsplatzhalter 2">
            <a:extLst>
              <a:ext uri="{FF2B5EF4-FFF2-40B4-BE49-F238E27FC236}">
                <a16:creationId xmlns:a16="http://schemas.microsoft.com/office/drawing/2014/main" xmlns="" id="{C87D53F5-FD96-43F9-AE12-09C97DA33C1A}"/>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412C3DCC-0B91-47D8-B32B-B2F9A1477FDA}"/>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5" name="Fußzeilenplatzhalter 4">
            <a:extLst>
              <a:ext uri="{FF2B5EF4-FFF2-40B4-BE49-F238E27FC236}">
                <a16:creationId xmlns:a16="http://schemas.microsoft.com/office/drawing/2014/main" xmlns="" id="{0A0867C0-CEFC-445D-A649-37F14ED8AF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EED4EF2E-A244-4E65-842B-09008E8EF7F8}"/>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4050390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0F6E83-7B2A-4B47-9769-4F02A399B767}"/>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xmlns="" id="{1212B519-AEB1-4C78-B8ED-C01F71D83CA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xmlns="" id="{92A0EA2C-188C-44DE-80ED-3F17E0741C5D}"/>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5" name="Fußzeilenplatzhalter 4">
            <a:extLst>
              <a:ext uri="{FF2B5EF4-FFF2-40B4-BE49-F238E27FC236}">
                <a16:creationId xmlns:a16="http://schemas.microsoft.com/office/drawing/2014/main" xmlns="" id="{5C99BCAC-B773-4878-A93A-35D52713342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xmlns="" id="{529C204D-70E1-4B0F-9F01-C06356637613}"/>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383243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extfeld 7">
            <a:extLst>
              <a:ext uri="{FF2B5EF4-FFF2-40B4-BE49-F238E27FC236}">
                <a16:creationId xmlns:a16="http://schemas.microsoft.com/office/drawing/2014/main" xmlns="" id="{528F97CF-234D-4B90-98F1-FA544DC50633}"/>
              </a:ext>
            </a:extLst>
          </p:cNvPr>
          <p:cNvSpPr txBox="1"/>
          <p:nvPr userDrawn="1"/>
        </p:nvSpPr>
        <p:spPr>
          <a:xfrm>
            <a:off x="323850" y="404813"/>
            <a:ext cx="7127875" cy="369887"/>
          </a:xfrm>
          <a:prstGeom prst="rect">
            <a:avLst/>
          </a:prstGeom>
          <a:solidFill>
            <a:srgbClr val="D9D9D9"/>
          </a:solidFill>
          <a:effectLst>
            <a:outerShdw blurRad="50800" dist="38100" dir="2700000" algn="tl" rotWithShape="0">
              <a:prstClr val="black">
                <a:alpha val="35000"/>
              </a:prstClr>
            </a:outerShdw>
          </a:effectLst>
        </p:spPr>
        <p:txBody>
          <a:bodyPr>
            <a:spAutoFit/>
          </a:bodyPr>
          <a:lstStyle/>
          <a:p>
            <a:pPr eaLnBrk="1" hangingPunct="1">
              <a:defRPr/>
            </a:pPr>
            <a:endParaRPr lang="de-DE" dirty="0"/>
          </a:p>
        </p:txBody>
      </p:sp>
      <p:sp>
        <p:nvSpPr>
          <p:cNvPr id="2" name="Titel 1">
            <a:extLst>
              <a:ext uri="{FF2B5EF4-FFF2-40B4-BE49-F238E27FC236}">
                <a16:creationId xmlns:a16="http://schemas.microsoft.com/office/drawing/2014/main" xmlns="" id="{51801A8A-B4D6-444C-A5A8-41ABB9E921CD}"/>
              </a:ext>
            </a:extLst>
          </p:cNvPr>
          <p:cNvSpPr>
            <a:spLocks noGrp="1"/>
          </p:cNvSpPr>
          <p:nvPr>
            <p:ph type="title"/>
          </p:nvPr>
        </p:nvSpPr>
        <p:spPr>
          <a:xfrm>
            <a:off x="628650" y="365125"/>
            <a:ext cx="7886700" cy="471587"/>
          </a:xfrm>
        </p:spPr>
        <p:txBody>
          <a:bodyPr>
            <a:noAutofit/>
          </a:bodyPr>
          <a:lstStyle>
            <a:lvl1pPr>
              <a:defRPr sz="2800"/>
            </a:lvl1pPr>
          </a:lstStyle>
          <a:p>
            <a:r>
              <a:rPr lang="de-DE" dirty="0"/>
              <a:t>Mastertitelformat bearbeiten</a:t>
            </a:r>
          </a:p>
        </p:txBody>
      </p:sp>
      <p:sp>
        <p:nvSpPr>
          <p:cNvPr id="3" name="Inhaltsplatzhalter 2">
            <a:extLst>
              <a:ext uri="{FF2B5EF4-FFF2-40B4-BE49-F238E27FC236}">
                <a16:creationId xmlns:a16="http://schemas.microsoft.com/office/drawing/2014/main" xmlns="" id="{E2DEFFA7-5593-4703-8342-95693C283D6A}"/>
              </a:ext>
            </a:extLst>
          </p:cNvPr>
          <p:cNvSpPr>
            <a:spLocks noGrp="1"/>
          </p:cNvSpPr>
          <p:nvPr>
            <p:ph sz="half" idx="1"/>
          </p:nvPr>
        </p:nvSpPr>
        <p:spPr>
          <a:xfrm>
            <a:off x="62865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xmlns="" id="{0EA38C42-EA28-41DF-A03A-890DFE463808}"/>
              </a:ext>
            </a:extLst>
          </p:cNvPr>
          <p:cNvSpPr>
            <a:spLocks noGrp="1"/>
          </p:cNvSpPr>
          <p:nvPr>
            <p:ph sz="half" idx="2"/>
          </p:nvPr>
        </p:nvSpPr>
        <p:spPr>
          <a:xfrm>
            <a:off x="4648200" y="1825625"/>
            <a:ext cx="386715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xmlns="" id="{612D64DE-5F87-4403-89E8-28EB980C3757}"/>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6" name="Fußzeilenplatzhalter 5">
            <a:extLst>
              <a:ext uri="{FF2B5EF4-FFF2-40B4-BE49-F238E27FC236}">
                <a16:creationId xmlns:a16="http://schemas.microsoft.com/office/drawing/2014/main" xmlns="" id="{26E4EED5-C427-40F3-8A74-0BD85F77149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0988B08C-5B4F-44AF-9E86-0036D3799B19}"/>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375115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DD50FA9-500C-49D8-8BFF-8578774CA131}"/>
              </a:ext>
            </a:extLst>
          </p:cNvPr>
          <p:cNvSpPr>
            <a:spLocks noGrp="1"/>
          </p:cNvSpPr>
          <p:nvPr>
            <p:ph type="title"/>
          </p:nvPr>
        </p:nvSpPr>
        <p:spPr>
          <a:xfrm>
            <a:off x="630238" y="365125"/>
            <a:ext cx="78867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xmlns="" id="{7E1D0805-2980-4FA5-BD7B-1807E0F7CE2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xmlns="" id="{573292E0-5CC3-44E5-9BB8-C13DF6667F31}"/>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xmlns="" id="{33FEB8FA-0370-402E-8B43-42C97CDF40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xmlns="" id="{1B1A5C51-0905-4C66-B1E8-0DC41655CBCA}"/>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xmlns="" id="{7B3B38AD-88F4-4D0D-A009-191050137339}"/>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8" name="Fußzeilenplatzhalter 7">
            <a:extLst>
              <a:ext uri="{FF2B5EF4-FFF2-40B4-BE49-F238E27FC236}">
                <a16:creationId xmlns:a16="http://schemas.microsoft.com/office/drawing/2014/main" xmlns="" id="{B2AC18BC-AFBA-423F-BAEA-A1E00A0EE680}"/>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xmlns="" id="{5ED915A1-A0CA-493F-8779-EAF505336E61}"/>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633016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xmlns="" id="{149E1B01-44E8-4366-9775-0F92E5E5D1C1}"/>
              </a:ext>
            </a:extLst>
          </p:cNvPr>
          <p:cNvSpPr txBox="1"/>
          <p:nvPr userDrawn="1"/>
        </p:nvSpPr>
        <p:spPr>
          <a:xfrm>
            <a:off x="323850" y="404813"/>
            <a:ext cx="7127875" cy="369887"/>
          </a:xfrm>
          <a:prstGeom prst="rect">
            <a:avLst/>
          </a:prstGeom>
          <a:solidFill>
            <a:srgbClr val="D9D9D9"/>
          </a:solidFill>
          <a:effectLst>
            <a:outerShdw blurRad="50800" dist="38100" dir="2700000" algn="tl" rotWithShape="0">
              <a:prstClr val="black">
                <a:alpha val="35000"/>
              </a:prstClr>
            </a:outerShdw>
          </a:effectLst>
        </p:spPr>
        <p:txBody>
          <a:bodyPr>
            <a:spAutoFit/>
          </a:bodyPr>
          <a:lstStyle/>
          <a:p>
            <a:pPr eaLnBrk="1" hangingPunct="1">
              <a:defRPr/>
            </a:pPr>
            <a:endParaRPr lang="de-DE" dirty="0"/>
          </a:p>
        </p:txBody>
      </p:sp>
      <p:sp>
        <p:nvSpPr>
          <p:cNvPr id="2" name="Titel 1">
            <a:extLst>
              <a:ext uri="{FF2B5EF4-FFF2-40B4-BE49-F238E27FC236}">
                <a16:creationId xmlns:a16="http://schemas.microsoft.com/office/drawing/2014/main" xmlns="" id="{96600A8E-0AD7-426D-9AA6-66622C55092C}"/>
              </a:ext>
            </a:extLst>
          </p:cNvPr>
          <p:cNvSpPr>
            <a:spLocks noGrp="1"/>
          </p:cNvSpPr>
          <p:nvPr>
            <p:ph type="title"/>
          </p:nvPr>
        </p:nvSpPr>
        <p:spPr>
          <a:xfrm>
            <a:off x="628650" y="365125"/>
            <a:ext cx="7886700" cy="471587"/>
          </a:xfrm>
        </p:spPr>
        <p:txBody>
          <a:bodyPr>
            <a:noAutofit/>
          </a:bodyPr>
          <a:lstStyle>
            <a:lvl1pPr>
              <a:defRPr sz="2800"/>
            </a:lvl1pPr>
          </a:lstStyle>
          <a:p>
            <a:r>
              <a:rPr lang="de-DE" dirty="0"/>
              <a:t>Mastertitelformat bearbeiten</a:t>
            </a:r>
          </a:p>
        </p:txBody>
      </p:sp>
      <p:sp>
        <p:nvSpPr>
          <p:cNvPr id="3" name="Datumsplatzhalter 2">
            <a:extLst>
              <a:ext uri="{FF2B5EF4-FFF2-40B4-BE49-F238E27FC236}">
                <a16:creationId xmlns:a16="http://schemas.microsoft.com/office/drawing/2014/main" xmlns="" id="{F373218E-534F-4AC9-B9AF-D1DD894BB13A}"/>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4" name="Fußzeilenplatzhalter 3">
            <a:extLst>
              <a:ext uri="{FF2B5EF4-FFF2-40B4-BE49-F238E27FC236}">
                <a16:creationId xmlns:a16="http://schemas.microsoft.com/office/drawing/2014/main" xmlns="" id="{9A9E6174-C052-4C4D-BC4E-C329D1386EA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xmlns="" id="{CBFCCD93-2585-4861-8DCB-CFC2D168C188}"/>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360050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xmlns="" id="{0DB5F07D-89CD-4893-B91B-1A642B6D5567}"/>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3" name="Fußzeilenplatzhalter 2">
            <a:extLst>
              <a:ext uri="{FF2B5EF4-FFF2-40B4-BE49-F238E27FC236}">
                <a16:creationId xmlns:a16="http://schemas.microsoft.com/office/drawing/2014/main" xmlns="" id="{D623AF08-EBD9-4720-9AF1-48E24B127E6E}"/>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xmlns="" id="{7403FFF8-CCD0-4028-8102-2D15781B198A}"/>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77922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A737A7C-824F-41DD-AC3E-61C020BE8A7F}"/>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xmlns="" id="{AB61281D-2153-45BD-BA1E-B01C25CA6E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xmlns="" id="{C83C1BF1-AC69-488B-AB48-144426E2B58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A58CD041-1F23-40BD-983A-0D0124E0A2E5}"/>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6" name="Fußzeilenplatzhalter 5">
            <a:extLst>
              <a:ext uri="{FF2B5EF4-FFF2-40B4-BE49-F238E27FC236}">
                <a16:creationId xmlns:a16="http://schemas.microsoft.com/office/drawing/2014/main" xmlns="" id="{2928D588-7A01-43B4-956E-E639CCAE854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BB781AA6-61D5-494B-BC9C-4F110302FBC1}"/>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163010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A4E4968-9B75-4DF4-BF25-745A829430BD}"/>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xmlns="" id="{E94E1143-1B55-4E9D-B992-D0773392CAB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xmlns="" id="{5DE4ABF5-0626-4ED8-B76F-1D3BBCC56EA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xmlns="" id="{2B306ADB-C7CB-4838-980D-220D79024080}"/>
              </a:ext>
            </a:extLst>
          </p:cNvPr>
          <p:cNvSpPr>
            <a:spLocks noGrp="1"/>
          </p:cNvSpPr>
          <p:nvPr>
            <p:ph type="dt" sz="half" idx="10"/>
          </p:nvPr>
        </p:nvSpPr>
        <p:spPr/>
        <p:txBody>
          <a:bodyPr/>
          <a:lstStyle/>
          <a:p>
            <a:fld id="{A447CDE9-69B5-46FD-A43F-8E7D1B39181C}" type="datetimeFigureOut">
              <a:rPr lang="de-DE" smtClean="0"/>
              <a:t>18.11.2019</a:t>
            </a:fld>
            <a:endParaRPr lang="de-DE"/>
          </a:p>
        </p:txBody>
      </p:sp>
      <p:sp>
        <p:nvSpPr>
          <p:cNvPr id="6" name="Fußzeilenplatzhalter 5">
            <a:extLst>
              <a:ext uri="{FF2B5EF4-FFF2-40B4-BE49-F238E27FC236}">
                <a16:creationId xmlns:a16="http://schemas.microsoft.com/office/drawing/2014/main" xmlns="" id="{56069E84-C7C3-4E9C-9CCC-E4ACE64B44E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xmlns="" id="{C018642D-5AD1-49D4-94A6-D89AC3DA1EF5}"/>
              </a:ext>
            </a:extLst>
          </p:cNvPr>
          <p:cNvSpPr>
            <a:spLocks noGrp="1"/>
          </p:cNvSpPr>
          <p:nvPr>
            <p:ph type="sldNum" sz="quarter" idx="12"/>
          </p:nvPr>
        </p:nvSpPr>
        <p:spPr/>
        <p:txBody>
          <a:bodyPr/>
          <a:lstStyle/>
          <a:p>
            <a:fld id="{2D2E70DA-E9B6-4599-A85E-6AB362BB0C3F}" type="slidenum">
              <a:rPr lang="de-DE" smtClean="0"/>
              <a:t>‹Nr.›</a:t>
            </a:fld>
            <a:endParaRPr lang="de-DE"/>
          </a:p>
        </p:txBody>
      </p:sp>
    </p:spTree>
    <p:extLst>
      <p:ext uri="{BB962C8B-B14F-4D97-AF65-F5344CB8AC3E}">
        <p14:creationId xmlns:p14="http://schemas.microsoft.com/office/powerpoint/2010/main" val="5860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5">
            <a:extLst>
              <a:ext uri="{FF2B5EF4-FFF2-40B4-BE49-F238E27FC236}">
                <a16:creationId xmlns:a16="http://schemas.microsoft.com/office/drawing/2014/main" xmlns="" id="{D6EA0F99-362C-4FC8-8A19-22335D900CC0}"/>
              </a:ext>
            </a:extLst>
          </p:cNvPr>
          <p:cNvGrpSpPr>
            <a:grpSpLocks noChangeAspect="1"/>
          </p:cNvGrpSpPr>
          <p:nvPr userDrawn="1"/>
        </p:nvGrpSpPr>
        <p:grpSpPr bwMode="auto">
          <a:xfrm rot="228397">
            <a:off x="7753599" y="-29418"/>
            <a:ext cx="860078" cy="1919817"/>
            <a:chOff x="4740" y="0"/>
            <a:chExt cx="224" cy="500"/>
          </a:xfrm>
          <a:effectLst>
            <a:outerShdw blurRad="50800" dist="38100" dir="2700000" algn="tl" rotWithShape="0">
              <a:prstClr val="black">
                <a:alpha val="40000"/>
              </a:prstClr>
            </a:outerShdw>
          </a:effectLst>
        </p:grpSpPr>
        <p:sp>
          <p:nvSpPr>
            <p:cNvPr id="8" name="AutoShape 4">
              <a:extLst>
                <a:ext uri="{FF2B5EF4-FFF2-40B4-BE49-F238E27FC236}">
                  <a16:creationId xmlns:a16="http://schemas.microsoft.com/office/drawing/2014/main" xmlns="" id="{9F05C81B-C903-40B7-A565-45F9E7E34371}"/>
                </a:ext>
              </a:extLst>
            </p:cNvPr>
            <p:cNvSpPr>
              <a:spLocks noChangeAspect="1" noChangeArrowheads="1" noTextEdit="1"/>
            </p:cNvSpPr>
            <p:nvPr/>
          </p:nvSpPr>
          <p:spPr bwMode="auto">
            <a:xfrm>
              <a:off x="4740" y="0"/>
              <a:ext cx="224" cy="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Bef>
                  <a:spcPts val="0"/>
                </a:spcBef>
                <a:spcAft>
                  <a:spcPts val="0"/>
                </a:spcAft>
                <a:defRPr/>
              </a:pPr>
              <a:endParaRPr lang="de-DE">
                <a:latin typeface="+mn-lt"/>
                <a:cs typeface="+mn-cs"/>
              </a:endParaRPr>
            </a:p>
          </p:txBody>
        </p:sp>
        <p:pic>
          <p:nvPicPr>
            <p:cNvPr id="9" name="Picture 6">
              <a:extLst>
                <a:ext uri="{FF2B5EF4-FFF2-40B4-BE49-F238E27FC236}">
                  <a16:creationId xmlns:a16="http://schemas.microsoft.com/office/drawing/2014/main" xmlns="" id="{47DD68A6-677D-4850-A9AA-DD5BBBD3B07D}"/>
                </a:ext>
              </a:extLst>
            </p:cNvPr>
            <p:cNvPicPr>
              <a:picLocks noChangeAspect="1" noChangeArrowheads="1"/>
            </p:cNvPicPr>
            <p:nvPr/>
          </p:nvPicPr>
          <p:blipFill>
            <a:blip r:embed="rId14" cstate="screen">
              <a:extLst>
                <a:ext uri="{28A0092B-C50C-407E-A947-70E740481C1C}">
                  <a14:useLocalDpi xmlns:a14="http://schemas.microsoft.com/office/drawing/2010/main"/>
                </a:ext>
              </a:extLst>
            </a:blip>
            <a:srcRect/>
            <a:stretch>
              <a:fillRect/>
            </a:stretch>
          </p:blipFill>
          <p:spPr bwMode="auto">
            <a:xfrm>
              <a:off x="4740" y="0"/>
              <a:ext cx="222" cy="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elplatzhalter 1">
            <a:extLst>
              <a:ext uri="{FF2B5EF4-FFF2-40B4-BE49-F238E27FC236}">
                <a16:creationId xmlns:a16="http://schemas.microsoft.com/office/drawing/2014/main" xmlns="" id="{712BC69E-ADA5-44FC-A0DB-7C19AA194E4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xmlns="" id="{08B75C79-FD0C-4E8B-A9F9-E3DFEB4A254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xmlns="" id="{B293F5D6-A182-44B5-B39C-37DB765F654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7CDE9-69B5-46FD-A43F-8E7D1B39181C}" type="datetimeFigureOut">
              <a:rPr lang="de-DE" smtClean="0"/>
              <a:t>18.11.2019</a:t>
            </a:fld>
            <a:endParaRPr lang="de-DE"/>
          </a:p>
        </p:txBody>
      </p:sp>
      <p:sp>
        <p:nvSpPr>
          <p:cNvPr id="5" name="Fußzeilenplatzhalter 4">
            <a:extLst>
              <a:ext uri="{FF2B5EF4-FFF2-40B4-BE49-F238E27FC236}">
                <a16:creationId xmlns:a16="http://schemas.microsoft.com/office/drawing/2014/main" xmlns="" id="{40E91219-5270-4DF8-9D6D-12716D0152AF}"/>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xmlns="" id="{528F8B90-EA1E-4977-851F-845AC2B88CF6}"/>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E70DA-E9B6-4599-A85E-6AB362BB0C3F}" type="slidenum">
              <a:rPr lang="de-DE" smtClean="0"/>
              <a:t>‹Nr.›</a:t>
            </a:fld>
            <a:endParaRPr lang="de-DE"/>
          </a:p>
        </p:txBody>
      </p:sp>
    </p:spTree>
    <p:extLst>
      <p:ext uri="{BB962C8B-B14F-4D97-AF65-F5344CB8AC3E}">
        <p14:creationId xmlns:p14="http://schemas.microsoft.com/office/powerpoint/2010/main" val="16848716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ilfeportal-missbrauch.de/" TargetMode="External"/><Relationship Id="rId2" Type="http://schemas.openxmlformats.org/officeDocument/2006/relationships/hyperlink" Target="mailto:jochen.haerdtlein@web.d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251520" y="481459"/>
            <a:ext cx="9144000" cy="1200329"/>
          </a:xfrm>
          <a:prstGeom prst="rect">
            <a:avLst/>
          </a:prstGeom>
          <a:noFill/>
          <a:ln>
            <a:noFill/>
          </a:ln>
          <a:effectLst>
            <a:outerShdw dist="35921" dir="2700000" algn="ctr" rotWithShape="0">
              <a:srgbClr val="FAA2A2"/>
            </a:outerShdw>
          </a:effectLst>
          <a:extLst/>
        </p:spPr>
        <p:txBody>
          <a:bodyPr wrap="square">
            <a:spAutoFit/>
          </a:bodyPr>
          <a:lstStyle/>
          <a:p>
            <a:pPr algn="ctr"/>
            <a:r>
              <a:rPr lang="de-DE" sz="3600" b="1" dirty="0">
                <a:solidFill>
                  <a:srgbClr val="A80000"/>
                </a:solidFill>
                <a:latin typeface="Arial" panose="020B0604020202020204" pitchFamily="34" charset="0"/>
                <a:cs typeface="Arial" panose="020B0604020202020204" pitchFamily="34" charset="0"/>
              </a:rPr>
              <a:t/>
            </a:r>
            <a:br>
              <a:rPr lang="de-DE" sz="3600" b="1" dirty="0">
                <a:solidFill>
                  <a:srgbClr val="A80000"/>
                </a:solidFill>
                <a:latin typeface="Arial" panose="020B0604020202020204" pitchFamily="34" charset="0"/>
                <a:cs typeface="Arial" panose="020B0604020202020204" pitchFamily="34" charset="0"/>
              </a:rPr>
            </a:br>
            <a:r>
              <a:rPr lang="de-DE" sz="3600" b="1" dirty="0" err="1">
                <a:solidFill>
                  <a:srgbClr val="A80000"/>
                </a:solidFill>
                <a:latin typeface="Arial" panose="020B0604020202020204" pitchFamily="34" charset="0"/>
                <a:cs typeface="Arial" panose="020B0604020202020204" pitchFamily="34" charset="0"/>
              </a:rPr>
              <a:t>wfv</a:t>
            </a:r>
            <a:r>
              <a:rPr lang="de-DE" sz="3600" b="1" dirty="0">
                <a:solidFill>
                  <a:srgbClr val="A80000"/>
                </a:solidFill>
                <a:latin typeface="Arial" panose="020B0604020202020204" pitchFamily="34" charset="0"/>
                <a:cs typeface="Arial" panose="020B0604020202020204" pitchFamily="34" charset="0"/>
              </a:rPr>
              <a:t> Schiedsrichterwesen</a:t>
            </a:r>
          </a:p>
        </p:txBody>
      </p:sp>
      <p:sp>
        <p:nvSpPr>
          <p:cNvPr id="2" name="Rechteck 1"/>
          <p:cNvSpPr/>
          <p:nvPr/>
        </p:nvSpPr>
        <p:spPr>
          <a:xfrm>
            <a:off x="251520" y="123890"/>
            <a:ext cx="7488832" cy="7920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xmlns="" id="{1359D814-8BC8-4646-B101-43AEC91AE733}"/>
              </a:ext>
            </a:extLst>
          </p:cNvPr>
          <p:cNvGrpSpPr/>
          <p:nvPr/>
        </p:nvGrpSpPr>
        <p:grpSpPr>
          <a:xfrm>
            <a:off x="-324544" y="1844824"/>
            <a:ext cx="10019444" cy="3573826"/>
            <a:chOff x="-455430" y="2774403"/>
            <a:chExt cx="10019444" cy="3573826"/>
          </a:xfrm>
        </p:grpSpPr>
        <p:pic>
          <p:nvPicPr>
            <p:cNvPr id="1026" name="Picture 2" descr="Ãhnliches Foto">
              <a:extLst>
                <a:ext uri="{FF2B5EF4-FFF2-40B4-BE49-F238E27FC236}">
                  <a16:creationId xmlns:a16="http://schemas.microsoft.com/office/drawing/2014/main" xmlns="" id="{E246164D-73F0-4FD3-BA16-D8FDDD7491A9}"/>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37772"/>
            <a:stretch/>
          </p:blipFill>
          <p:spPr bwMode="auto">
            <a:xfrm>
              <a:off x="593575" y="2774403"/>
              <a:ext cx="7956849" cy="2670821"/>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a:extLst>
                <a:ext uri="{FF2B5EF4-FFF2-40B4-BE49-F238E27FC236}">
                  <a16:creationId xmlns:a16="http://schemas.microsoft.com/office/drawing/2014/main" xmlns="" id="{130744B6-BD11-4900-B7EE-872AE35A1548}"/>
                </a:ext>
              </a:extLst>
            </p:cNvPr>
            <p:cNvSpPr txBox="1"/>
            <p:nvPr/>
          </p:nvSpPr>
          <p:spPr>
            <a:xfrm>
              <a:off x="-455430" y="5517232"/>
              <a:ext cx="10019444" cy="830997"/>
            </a:xfrm>
            <a:prstGeom prst="rect">
              <a:avLst/>
            </a:prstGeom>
            <a:noFill/>
          </p:spPr>
          <p:txBody>
            <a:bodyPr wrap="square" rtlCol="0">
              <a:spAutoFit/>
            </a:bodyPr>
            <a:lstStyle/>
            <a:p>
              <a:pPr algn="ctr"/>
              <a:r>
                <a:rPr lang="de-DE" sz="4800" b="1" dirty="0">
                  <a:solidFill>
                    <a:srgbClr val="0956A4"/>
                  </a:solidFill>
                  <a:latin typeface="Arial Black" panose="020B0A04020102020204" pitchFamily="34" charset="0"/>
                </a:rPr>
                <a:t>Kinder- und Jugendschutz</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B07B1802-A380-4A7B-868B-1295EA514540}"/>
              </a:ext>
            </a:extLst>
          </p:cNvPr>
          <p:cNvSpPr>
            <a:spLocks noGrp="1"/>
          </p:cNvSpPr>
          <p:nvPr>
            <p:ph type="title"/>
          </p:nvPr>
        </p:nvSpPr>
        <p:spPr/>
        <p:txBody>
          <a:bodyPr/>
          <a:lstStyle/>
          <a:p>
            <a:r>
              <a:rPr lang="de-DE" dirty="0"/>
              <a:t>5. Altersgerechte Ziele verfolgen</a:t>
            </a:r>
          </a:p>
        </p:txBody>
      </p:sp>
      <p:sp>
        <p:nvSpPr>
          <p:cNvPr id="3" name="Inhaltsplatzhalter 2">
            <a:extLst>
              <a:ext uri="{FF2B5EF4-FFF2-40B4-BE49-F238E27FC236}">
                <a16:creationId xmlns:a16="http://schemas.microsoft.com/office/drawing/2014/main" xmlns="" id="{E47954B8-6E44-4335-B9F8-681F77909D06}"/>
              </a:ext>
            </a:extLst>
          </p:cNvPr>
          <p:cNvSpPr>
            <a:spLocks noGrp="1"/>
          </p:cNvSpPr>
          <p:nvPr>
            <p:ph idx="1"/>
          </p:nvPr>
        </p:nvSpPr>
        <p:spPr/>
        <p:txBody>
          <a:bodyPr>
            <a:normAutofit/>
          </a:bodyPr>
          <a:lstStyle/>
          <a:p>
            <a:pPr marL="0" indent="0">
              <a:buNone/>
            </a:pPr>
            <a:r>
              <a:rPr lang="de-DE" dirty="0"/>
              <a:t>Wir richten unser sportliches Angebot und unsere sportlichen Ziele nach dem Entwicklungsstand der uns anvertrauten Kinder und Jugendlichen aus und setzen altersgerechte Trainingsmethoden ein.</a:t>
            </a:r>
          </a:p>
          <a:p>
            <a:endParaRPr lang="de-DE" dirty="0"/>
          </a:p>
          <a:p>
            <a:pPr marL="0" indent="0">
              <a:buNone/>
            </a:pPr>
            <a:r>
              <a:rPr lang="de-DE" dirty="0"/>
              <a:t>Beispiele:</a:t>
            </a:r>
          </a:p>
          <a:p>
            <a:pPr>
              <a:buFont typeface="Wingdings" panose="05000000000000000000" pitchFamily="2" charset="2"/>
              <a:buChar char="Ø"/>
            </a:pPr>
            <a:r>
              <a:rPr lang="de-DE" dirty="0"/>
              <a:t> Massive Überforderung von </a:t>
            </a:r>
            <a:r>
              <a:rPr lang="de-DE"/>
              <a:t>jungen SR ansprechen</a:t>
            </a:r>
            <a:r>
              <a:rPr lang="de-DE" dirty="0"/>
              <a:t>, nicht ignorieren </a:t>
            </a:r>
          </a:p>
          <a:p>
            <a:pPr marL="0" indent="0">
              <a:buNone/>
            </a:pPr>
            <a:endParaRPr lang="de-DE" dirty="0"/>
          </a:p>
        </p:txBody>
      </p:sp>
    </p:spTree>
    <p:extLst>
      <p:ext uri="{BB962C8B-B14F-4D97-AF65-F5344CB8AC3E}">
        <p14:creationId xmlns:p14="http://schemas.microsoft.com/office/powerpoint/2010/main" val="417251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Bildergebnis fÃ¼r MÃ¤nnchen">
            <a:extLst>
              <a:ext uri="{FF2B5EF4-FFF2-40B4-BE49-F238E27FC236}">
                <a16:creationId xmlns:a16="http://schemas.microsoft.com/office/drawing/2014/main" xmlns="" id="{B7EFBE34-A9E1-4B8F-B284-38A657FB734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5080" y="3929857"/>
            <a:ext cx="2708920" cy="270892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xmlns="" id="{43E3DC62-B2E3-487C-82A2-A3F357C3D100}"/>
              </a:ext>
            </a:extLst>
          </p:cNvPr>
          <p:cNvSpPr>
            <a:spLocks noGrp="1"/>
          </p:cNvSpPr>
          <p:nvPr>
            <p:ph type="title"/>
          </p:nvPr>
        </p:nvSpPr>
        <p:spPr/>
        <p:txBody>
          <a:bodyPr/>
          <a:lstStyle/>
          <a:p>
            <a:r>
              <a:rPr lang="de-DE" dirty="0"/>
              <a:t>6. Persönlichkeitsrechte wahren</a:t>
            </a:r>
          </a:p>
        </p:txBody>
      </p:sp>
      <p:sp>
        <p:nvSpPr>
          <p:cNvPr id="3" name="Inhaltsplatzhalter 2">
            <a:extLst>
              <a:ext uri="{FF2B5EF4-FFF2-40B4-BE49-F238E27FC236}">
                <a16:creationId xmlns:a16="http://schemas.microsoft.com/office/drawing/2014/main" xmlns="" id="{8AEFA941-624B-41A3-B97B-28D42B21ED2E}"/>
              </a:ext>
            </a:extLst>
          </p:cNvPr>
          <p:cNvSpPr>
            <a:spLocks noGrp="1"/>
          </p:cNvSpPr>
          <p:nvPr>
            <p:ph idx="1"/>
          </p:nvPr>
        </p:nvSpPr>
        <p:spPr/>
        <p:txBody>
          <a:bodyPr>
            <a:normAutofit lnSpcReduction="10000"/>
          </a:bodyPr>
          <a:lstStyle/>
          <a:p>
            <a:pPr marL="0" indent="0">
              <a:buNone/>
            </a:pPr>
            <a:r>
              <a:rPr lang="de-DE" sz="2400" dirty="0"/>
              <a:t>Wir behandeln die uns anvertrauten oder zugänglichen Daten der Kinder und Jugendlichen streng vertraulich. Wir gehen mit Bild- und Videomaterial, das die Kinder und Jugendlichen zeigt, unter Beachtung des Datenschutzes insbesondere auch bei Veröffentlichungen in sozialen Medien sensibel und verantwortungsbewusst um.</a:t>
            </a:r>
          </a:p>
          <a:p>
            <a:pPr marL="0" indent="0">
              <a:buNone/>
            </a:pPr>
            <a:endParaRPr lang="de-DE" sz="2400" dirty="0"/>
          </a:p>
          <a:p>
            <a:pPr marL="0" indent="0">
              <a:buNone/>
            </a:pPr>
            <a:r>
              <a:rPr lang="de-DE" sz="2400" dirty="0"/>
              <a:t>Beispiele:</a:t>
            </a:r>
          </a:p>
          <a:p>
            <a:pPr>
              <a:buFont typeface="Wingdings" panose="05000000000000000000" pitchFamily="2" charset="2"/>
              <a:buChar char="Ø"/>
            </a:pPr>
            <a:r>
              <a:rPr lang="de-DE" sz="2400" dirty="0"/>
              <a:t> Kein Bild/Video-Material von Kindern oder </a:t>
            </a:r>
            <a:br>
              <a:rPr lang="de-DE" sz="2400" dirty="0"/>
            </a:br>
            <a:r>
              <a:rPr lang="de-DE" sz="2400" dirty="0"/>
              <a:t> Jugendlichen ohne entsprechende Zustimmungen   </a:t>
            </a:r>
            <a:br>
              <a:rPr lang="de-DE" sz="2400" dirty="0"/>
            </a:br>
            <a:r>
              <a:rPr lang="de-DE" sz="2400" dirty="0"/>
              <a:t> veröffentlichen  </a:t>
            </a:r>
            <a:br>
              <a:rPr lang="de-DE" sz="2400" dirty="0"/>
            </a:br>
            <a:endParaRPr lang="de-DE" sz="2400" dirty="0"/>
          </a:p>
        </p:txBody>
      </p:sp>
    </p:spTree>
    <p:extLst>
      <p:ext uri="{BB962C8B-B14F-4D97-AF65-F5344CB8AC3E}">
        <p14:creationId xmlns:p14="http://schemas.microsoft.com/office/powerpoint/2010/main" val="4216577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Bildergebnis fÃ¼r MÃ¤nnchen">
            <a:extLst>
              <a:ext uri="{FF2B5EF4-FFF2-40B4-BE49-F238E27FC236}">
                <a16:creationId xmlns:a16="http://schemas.microsoft.com/office/drawing/2014/main" xmlns="" id="{631B4106-955A-4C45-A721-7945B57ED8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5040" y="3573016"/>
            <a:ext cx="3068960" cy="306896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xmlns="" id="{43E3DC62-B2E3-487C-82A2-A3F357C3D100}"/>
              </a:ext>
            </a:extLst>
          </p:cNvPr>
          <p:cNvSpPr>
            <a:spLocks noGrp="1"/>
          </p:cNvSpPr>
          <p:nvPr>
            <p:ph type="title"/>
          </p:nvPr>
        </p:nvSpPr>
        <p:spPr/>
        <p:txBody>
          <a:bodyPr/>
          <a:lstStyle/>
          <a:p>
            <a:r>
              <a:rPr lang="de-DE" dirty="0"/>
              <a:t>7. Transparent kommunizieren</a:t>
            </a:r>
          </a:p>
        </p:txBody>
      </p:sp>
      <p:sp>
        <p:nvSpPr>
          <p:cNvPr id="3" name="Inhaltsplatzhalter 2">
            <a:extLst>
              <a:ext uri="{FF2B5EF4-FFF2-40B4-BE49-F238E27FC236}">
                <a16:creationId xmlns:a16="http://schemas.microsoft.com/office/drawing/2014/main" xmlns="" id="{8AEFA941-624B-41A3-B97B-28D42B21ED2E}"/>
              </a:ext>
            </a:extLst>
          </p:cNvPr>
          <p:cNvSpPr>
            <a:spLocks noGrp="1"/>
          </p:cNvSpPr>
          <p:nvPr>
            <p:ph idx="1"/>
          </p:nvPr>
        </p:nvSpPr>
        <p:spPr/>
        <p:txBody>
          <a:bodyPr>
            <a:normAutofit/>
          </a:bodyPr>
          <a:lstStyle/>
          <a:p>
            <a:pPr marL="0" indent="0">
              <a:buNone/>
            </a:pPr>
            <a:r>
              <a:rPr lang="de-DE" sz="2400" dirty="0"/>
              <a:t>Wir kommunizieren nicht über Chat-Programme sozialer Netzwerke (z.B. Facebook) oder Messenger Apps (wie z.B. WhatsApp) mit einzelnen Kindern und Jugendlichen über sensiblen Themen. </a:t>
            </a:r>
          </a:p>
          <a:p>
            <a:pPr marL="0" indent="0">
              <a:buNone/>
            </a:pPr>
            <a:endParaRPr lang="de-DE" sz="2400" dirty="0"/>
          </a:p>
          <a:p>
            <a:pPr marL="0" indent="0">
              <a:buNone/>
            </a:pPr>
            <a:r>
              <a:rPr lang="de-DE" sz="2400" dirty="0"/>
              <a:t>Beispiele:</a:t>
            </a:r>
          </a:p>
          <a:p>
            <a:pPr>
              <a:buFont typeface="Wingdings" panose="05000000000000000000" pitchFamily="2" charset="2"/>
              <a:buChar char="Ø"/>
            </a:pPr>
            <a:r>
              <a:rPr lang="de-DE" sz="2400" dirty="0"/>
              <a:t> 1:1 Kommunikation über private bzw. sensible</a:t>
            </a:r>
            <a:br>
              <a:rPr lang="de-DE" sz="2400" dirty="0"/>
            </a:br>
            <a:r>
              <a:rPr lang="de-DE" sz="2400" dirty="0"/>
              <a:t>  Themen vermeiden </a:t>
            </a:r>
          </a:p>
          <a:p>
            <a:pPr>
              <a:buFont typeface="Wingdings" panose="05000000000000000000" pitchFamily="2" charset="2"/>
              <a:buChar char="Ø"/>
            </a:pPr>
            <a:r>
              <a:rPr lang="de-DE" sz="2400" dirty="0"/>
              <a:t> Falls private Themen aufkommen, stoppen </a:t>
            </a:r>
            <a:br>
              <a:rPr lang="de-DE" sz="2400" dirty="0"/>
            </a:br>
            <a:r>
              <a:rPr lang="de-DE" sz="2400" dirty="0"/>
              <a:t> und andere hinzuziehen</a:t>
            </a:r>
          </a:p>
          <a:p>
            <a:pPr>
              <a:buFont typeface="Wingdings" panose="05000000000000000000" pitchFamily="2" charset="2"/>
              <a:buChar char="Ø"/>
            </a:pPr>
            <a:endParaRPr lang="de-DE" sz="2400" dirty="0"/>
          </a:p>
        </p:txBody>
      </p:sp>
    </p:spTree>
    <p:extLst>
      <p:ext uri="{BB962C8B-B14F-4D97-AF65-F5344CB8AC3E}">
        <p14:creationId xmlns:p14="http://schemas.microsoft.com/office/powerpoint/2010/main" val="1866906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43E3DC62-B2E3-487C-82A2-A3F357C3D100}"/>
              </a:ext>
            </a:extLst>
          </p:cNvPr>
          <p:cNvSpPr>
            <a:spLocks noGrp="1"/>
          </p:cNvSpPr>
          <p:nvPr>
            <p:ph type="title"/>
          </p:nvPr>
        </p:nvSpPr>
        <p:spPr/>
        <p:txBody>
          <a:bodyPr/>
          <a:lstStyle/>
          <a:p>
            <a:r>
              <a:rPr lang="de-DE"/>
              <a:t>8. </a:t>
            </a:r>
            <a:r>
              <a:rPr lang="de-DE" dirty="0"/>
              <a:t>Aktiv einschreiten</a:t>
            </a:r>
          </a:p>
        </p:txBody>
      </p:sp>
      <p:sp>
        <p:nvSpPr>
          <p:cNvPr id="3" name="Inhaltsplatzhalter 2">
            <a:extLst>
              <a:ext uri="{FF2B5EF4-FFF2-40B4-BE49-F238E27FC236}">
                <a16:creationId xmlns:a16="http://schemas.microsoft.com/office/drawing/2014/main" xmlns="" id="{8AEFA941-624B-41A3-B97B-28D42B21ED2E}"/>
              </a:ext>
            </a:extLst>
          </p:cNvPr>
          <p:cNvSpPr>
            <a:spLocks noGrp="1"/>
          </p:cNvSpPr>
          <p:nvPr>
            <p:ph idx="1"/>
          </p:nvPr>
        </p:nvSpPr>
        <p:spPr/>
        <p:txBody>
          <a:bodyPr>
            <a:normAutofit fontScale="92500"/>
          </a:bodyPr>
          <a:lstStyle/>
          <a:p>
            <a:pPr marL="0" indent="0">
              <a:buNone/>
            </a:pPr>
            <a:r>
              <a:rPr lang="de-DE" sz="2400" dirty="0"/>
              <a:t>Wir informieren im Konflikt- oder Verdachtsfall sowie beim Verstoß durch Dritte, ebenfalls diesen Richtlinien unterliegenden Personen, gegen diese Richtlinien den/die Ansprechpartner/in des </a:t>
            </a:r>
            <a:r>
              <a:rPr lang="de-DE" sz="2400" dirty="0" err="1"/>
              <a:t>wfv</a:t>
            </a:r>
            <a:r>
              <a:rPr lang="de-DE" sz="2400" dirty="0"/>
              <a:t> (Obmann, VSRA) um professionelle, fachliche Unterstützung und Hilfe hinzuzuziehen. Der Schutz der Kinder und Jugendlichen steht dabei an erster Stelle. </a:t>
            </a:r>
          </a:p>
          <a:p>
            <a:pPr marL="0" indent="0">
              <a:buNone/>
            </a:pPr>
            <a:endParaRPr lang="de-DE" sz="2400" dirty="0"/>
          </a:p>
          <a:p>
            <a:pPr marL="0" indent="0">
              <a:buNone/>
            </a:pPr>
            <a:r>
              <a:rPr lang="de-DE" sz="2400" dirty="0"/>
              <a:t>Beispiele:</a:t>
            </a:r>
          </a:p>
          <a:p>
            <a:pPr>
              <a:buFont typeface="Wingdings" panose="05000000000000000000" pitchFamily="2" charset="2"/>
              <a:buChar char="Ø"/>
            </a:pPr>
            <a:r>
              <a:rPr lang="de-DE" sz="2400" dirty="0"/>
              <a:t> Ansprechen, Einschreiten </a:t>
            </a:r>
          </a:p>
          <a:p>
            <a:pPr>
              <a:buFont typeface="Wingdings" panose="05000000000000000000" pitchFamily="2" charset="2"/>
              <a:buChar char="Ø"/>
            </a:pPr>
            <a:r>
              <a:rPr lang="de-DE" sz="2400" dirty="0"/>
              <a:t> nicht versuchen allein zu lösen </a:t>
            </a:r>
          </a:p>
          <a:p>
            <a:pPr>
              <a:buFont typeface="Wingdings" panose="05000000000000000000" pitchFamily="2" charset="2"/>
              <a:buChar char="Ø"/>
            </a:pPr>
            <a:r>
              <a:rPr lang="de-DE" sz="2400" dirty="0"/>
              <a:t> Meldungen von Kindern oder Jugendlichen</a:t>
            </a:r>
            <a:br>
              <a:rPr lang="de-DE" sz="2400" dirty="0"/>
            </a:br>
            <a:r>
              <a:rPr lang="de-DE" sz="2400" dirty="0"/>
              <a:t> ernst nehmen</a:t>
            </a:r>
          </a:p>
        </p:txBody>
      </p:sp>
      <p:pic>
        <p:nvPicPr>
          <p:cNvPr id="6148" name="Picture 4" descr="Bildergebnis fÃ¼r MÃ¤nnchen">
            <a:extLst>
              <a:ext uri="{FF2B5EF4-FFF2-40B4-BE49-F238E27FC236}">
                <a16:creationId xmlns:a16="http://schemas.microsoft.com/office/drawing/2014/main" xmlns="" id="{4D701AC7-EC4B-4D50-8ECD-6189D544DC3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40152" y="4001294"/>
            <a:ext cx="2852936" cy="2852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1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54D8C9C-4D3F-4A21-9641-7285F5EBF7B6}"/>
              </a:ext>
            </a:extLst>
          </p:cNvPr>
          <p:cNvSpPr>
            <a:spLocks noGrp="1"/>
          </p:cNvSpPr>
          <p:nvPr>
            <p:ph type="title"/>
          </p:nvPr>
        </p:nvSpPr>
        <p:spPr/>
        <p:txBody>
          <a:bodyPr/>
          <a:lstStyle/>
          <a:p>
            <a:r>
              <a:rPr lang="de-DE" dirty="0"/>
              <a:t>Fragen</a:t>
            </a:r>
          </a:p>
        </p:txBody>
      </p:sp>
      <p:sp>
        <p:nvSpPr>
          <p:cNvPr id="3" name="Inhaltsplatzhalter 2">
            <a:extLst>
              <a:ext uri="{FF2B5EF4-FFF2-40B4-BE49-F238E27FC236}">
                <a16:creationId xmlns:a16="http://schemas.microsoft.com/office/drawing/2014/main" xmlns="" id="{377F569C-1DC7-4A14-AF84-6FA0BE30C5B7}"/>
              </a:ext>
            </a:extLst>
          </p:cNvPr>
          <p:cNvSpPr>
            <a:spLocks noGrp="1"/>
          </p:cNvSpPr>
          <p:nvPr>
            <p:ph idx="1"/>
          </p:nvPr>
        </p:nvSpPr>
        <p:spPr/>
        <p:txBody>
          <a:bodyPr/>
          <a:lstStyle/>
          <a:p>
            <a:r>
              <a:rPr lang="de-DE" dirty="0"/>
              <a:t>Kontakte</a:t>
            </a:r>
          </a:p>
          <a:p>
            <a:pPr lvl="1"/>
            <a:r>
              <a:rPr lang="de-DE" dirty="0" smtClean="0"/>
              <a:t>SR-Obmann, Anton Guth</a:t>
            </a:r>
          </a:p>
          <a:p>
            <a:pPr lvl="1"/>
            <a:r>
              <a:rPr lang="de-DE" dirty="0" smtClean="0"/>
              <a:t>Florian Werkmann</a:t>
            </a:r>
            <a:endParaRPr lang="de-DE" dirty="0"/>
          </a:p>
          <a:p>
            <a:pPr lvl="1"/>
            <a:r>
              <a:rPr lang="de-DE" dirty="0"/>
              <a:t>VSRA (</a:t>
            </a:r>
            <a:r>
              <a:rPr lang="de-DE" dirty="0">
                <a:hlinkClick r:id="rId2"/>
              </a:rPr>
              <a:t>jochen.haerdtlein@web.de</a:t>
            </a:r>
            <a:r>
              <a:rPr lang="de-DE" dirty="0"/>
              <a:t>)</a:t>
            </a:r>
          </a:p>
          <a:p>
            <a:pPr lvl="1"/>
            <a:endParaRPr lang="de-DE" dirty="0"/>
          </a:p>
          <a:p>
            <a:pPr lvl="1"/>
            <a:r>
              <a:rPr lang="de-DE" dirty="0"/>
              <a:t>Hilfeportal Sexueller Missbrauch</a:t>
            </a:r>
            <a:br>
              <a:rPr lang="de-DE" dirty="0"/>
            </a:br>
            <a:r>
              <a:rPr lang="de-DE" dirty="0">
                <a:hlinkClick r:id="rId3"/>
              </a:rPr>
              <a:t>www.hilfeportal-missbrauch.de</a:t>
            </a:r>
            <a:endParaRPr lang="de-DE" dirty="0"/>
          </a:p>
          <a:p>
            <a:pPr lvl="1"/>
            <a:endParaRPr lang="de-DE" dirty="0"/>
          </a:p>
        </p:txBody>
      </p:sp>
    </p:spTree>
    <p:extLst>
      <p:ext uri="{BB962C8B-B14F-4D97-AF65-F5344CB8AC3E}">
        <p14:creationId xmlns:p14="http://schemas.microsoft.com/office/powerpoint/2010/main" val="28309648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2AD5D9-E28C-4F63-A8D1-268975C1CDCA}"/>
              </a:ext>
            </a:extLst>
          </p:cNvPr>
          <p:cNvSpPr>
            <a:spLocks noGrp="1"/>
          </p:cNvSpPr>
          <p:nvPr>
            <p:ph type="title"/>
          </p:nvPr>
        </p:nvSpPr>
        <p:spPr/>
        <p:txBody>
          <a:bodyPr/>
          <a:lstStyle/>
          <a:p>
            <a:r>
              <a:rPr lang="de-DE" dirty="0"/>
              <a:t>Unterschrift  </a:t>
            </a:r>
          </a:p>
        </p:txBody>
      </p:sp>
      <p:pic>
        <p:nvPicPr>
          <p:cNvPr id="12290" name="Picture 2" descr="Bildergebnis fÃ¼r MÃ¤nnchen">
            <a:extLst>
              <a:ext uri="{FF2B5EF4-FFF2-40B4-BE49-F238E27FC236}">
                <a16:creationId xmlns:a16="http://schemas.microsoft.com/office/drawing/2014/main" xmlns="" id="{599020CF-4EB0-4893-817F-D484648CCA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420888"/>
            <a:ext cx="3168352" cy="3168352"/>
          </a:xfrm>
          <a:prstGeom prst="rect">
            <a:avLst/>
          </a:prstGeom>
          <a:noFill/>
          <a:extLst>
            <a:ext uri="{909E8E84-426E-40DD-AFC4-6F175D3DCCD1}">
              <a14:hiddenFill xmlns:a14="http://schemas.microsoft.com/office/drawing/2010/main">
                <a:solidFill>
                  <a:srgbClr val="FFFFFF"/>
                </a:solidFill>
              </a14:hiddenFill>
            </a:ext>
          </a:extLst>
        </p:spPr>
      </p:pic>
      <p:sp>
        <p:nvSpPr>
          <p:cNvPr id="4" name="Inhaltsplatzhalter 3">
            <a:extLst>
              <a:ext uri="{FF2B5EF4-FFF2-40B4-BE49-F238E27FC236}">
                <a16:creationId xmlns:a16="http://schemas.microsoft.com/office/drawing/2014/main" xmlns="" id="{0F8E6269-D4B8-4E1B-A4B5-429483BF9CC1}"/>
              </a:ext>
            </a:extLst>
          </p:cNvPr>
          <p:cNvSpPr>
            <a:spLocks noGrp="1"/>
          </p:cNvSpPr>
          <p:nvPr>
            <p:ph idx="1"/>
          </p:nvPr>
        </p:nvSpPr>
        <p:spPr/>
        <p:txBody>
          <a:bodyPr/>
          <a:lstStyle/>
          <a:p>
            <a:endParaRPr lang="de-DE"/>
          </a:p>
        </p:txBody>
      </p:sp>
      <p:pic>
        <p:nvPicPr>
          <p:cNvPr id="7" name="Grafik 6">
            <a:extLst>
              <a:ext uri="{FF2B5EF4-FFF2-40B4-BE49-F238E27FC236}">
                <a16:creationId xmlns:a16="http://schemas.microsoft.com/office/drawing/2014/main" xmlns="" id="{8E4C2BF2-742A-473C-8252-5D45581F874E}"/>
              </a:ext>
            </a:extLst>
          </p:cNvPr>
          <p:cNvPicPr>
            <a:picLocks noChangeAspect="1"/>
          </p:cNvPicPr>
          <p:nvPr/>
        </p:nvPicPr>
        <p:blipFill>
          <a:blip r:embed="rId3"/>
          <a:stretch>
            <a:fillRect/>
          </a:stretch>
        </p:blipFill>
        <p:spPr>
          <a:xfrm>
            <a:off x="3499517" y="1039044"/>
            <a:ext cx="4007154" cy="53012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2201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D56C6CA-5998-4B73-8BD4-75EB2AB4D17E}"/>
              </a:ext>
            </a:extLst>
          </p:cNvPr>
          <p:cNvSpPr>
            <a:spLocks noGrp="1"/>
          </p:cNvSpPr>
          <p:nvPr>
            <p:ph type="title"/>
          </p:nvPr>
        </p:nvSpPr>
        <p:spPr/>
        <p:txBody>
          <a:bodyPr/>
          <a:lstStyle/>
          <a:p>
            <a:r>
              <a:rPr lang="de-DE" dirty="0"/>
              <a:t>Einleitung – Motivation </a:t>
            </a:r>
          </a:p>
        </p:txBody>
      </p:sp>
      <p:sp>
        <p:nvSpPr>
          <p:cNvPr id="3" name="Inhaltsplatzhalter 2">
            <a:extLst>
              <a:ext uri="{FF2B5EF4-FFF2-40B4-BE49-F238E27FC236}">
                <a16:creationId xmlns:a16="http://schemas.microsoft.com/office/drawing/2014/main" xmlns="" id="{FD34D19D-1D07-4776-9B87-CD7C3E8C12F7}"/>
              </a:ext>
            </a:extLst>
          </p:cNvPr>
          <p:cNvSpPr>
            <a:spLocks noGrp="1"/>
          </p:cNvSpPr>
          <p:nvPr>
            <p:ph idx="1"/>
          </p:nvPr>
        </p:nvSpPr>
        <p:spPr>
          <a:xfrm>
            <a:off x="323528" y="1825625"/>
            <a:ext cx="9703990" cy="4351338"/>
          </a:xfrm>
        </p:spPr>
        <p:txBody>
          <a:bodyPr>
            <a:normAutofit/>
          </a:bodyPr>
          <a:lstStyle/>
          <a:p>
            <a:r>
              <a:rPr lang="de-DE" dirty="0"/>
              <a:t>Kinder und Jugendliche brauchen</a:t>
            </a:r>
            <a:br>
              <a:rPr lang="de-DE" dirty="0"/>
            </a:br>
            <a:r>
              <a:rPr lang="de-DE" dirty="0"/>
              <a:t>besonderen Schutz bzgl.</a:t>
            </a:r>
          </a:p>
          <a:p>
            <a:pPr lvl="1"/>
            <a:r>
              <a:rPr lang="de-DE" dirty="0"/>
              <a:t>Physische Gewalt </a:t>
            </a:r>
          </a:p>
          <a:p>
            <a:pPr lvl="1"/>
            <a:r>
              <a:rPr lang="de-DE" dirty="0"/>
              <a:t>Diskriminierung</a:t>
            </a:r>
          </a:p>
          <a:p>
            <a:pPr lvl="1"/>
            <a:r>
              <a:rPr lang="de-DE" dirty="0"/>
              <a:t>Sexueller Gewalt </a:t>
            </a:r>
          </a:p>
          <a:p>
            <a:endParaRPr lang="de-DE" dirty="0"/>
          </a:p>
          <a:p>
            <a:r>
              <a:rPr lang="de-DE" dirty="0"/>
              <a:t>Es gibt auch im Sport / Fußball wiederholt Fälle von oben genannten Kategorien</a:t>
            </a:r>
          </a:p>
          <a:p>
            <a:pPr lvl="1"/>
            <a:r>
              <a:rPr lang="de-DE" dirty="0"/>
              <a:t>Besonders bei Machtgefälle Erwachsener &gt; Kind/Jugendlicher, </a:t>
            </a:r>
            <a:br>
              <a:rPr lang="de-DE" dirty="0"/>
            </a:br>
            <a:r>
              <a:rPr lang="de-DE" dirty="0"/>
              <a:t>1:1 Situationen</a:t>
            </a:r>
          </a:p>
        </p:txBody>
      </p:sp>
      <p:pic>
        <p:nvPicPr>
          <p:cNvPr id="2054" name="Picture 6" descr="Bildergebnis fÃ¼r Verantwortung">
            <a:extLst>
              <a:ext uri="{FF2B5EF4-FFF2-40B4-BE49-F238E27FC236}">
                <a16:creationId xmlns:a16="http://schemas.microsoft.com/office/drawing/2014/main" xmlns="" id="{B5FE1242-AF3D-44F4-BE3B-4C6F0D40B2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1988840"/>
            <a:ext cx="3030093" cy="210642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531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95EBCD7-06BD-4A25-BB01-A54EC6EF3578}"/>
              </a:ext>
            </a:extLst>
          </p:cNvPr>
          <p:cNvSpPr>
            <a:spLocks noGrp="1"/>
          </p:cNvSpPr>
          <p:nvPr>
            <p:ph type="title"/>
          </p:nvPr>
        </p:nvSpPr>
        <p:spPr/>
        <p:txBody>
          <a:bodyPr/>
          <a:lstStyle/>
          <a:p>
            <a:r>
              <a:rPr lang="de-DE" dirty="0"/>
              <a:t>Warum Kinderschutz?</a:t>
            </a:r>
          </a:p>
        </p:txBody>
      </p:sp>
      <p:sp>
        <p:nvSpPr>
          <p:cNvPr id="3" name="Inhaltsplatzhalter 2">
            <a:extLst>
              <a:ext uri="{FF2B5EF4-FFF2-40B4-BE49-F238E27FC236}">
                <a16:creationId xmlns:a16="http://schemas.microsoft.com/office/drawing/2014/main" xmlns="" id="{78F856D3-CE0D-43ED-B6F3-B421D9B247DE}"/>
              </a:ext>
            </a:extLst>
          </p:cNvPr>
          <p:cNvSpPr>
            <a:spLocks noGrp="1"/>
          </p:cNvSpPr>
          <p:nvPr>
            <p:ph idx="1"/>
          </p:nvPr>
        </p:nvSpPr>
        <p:spPr>
          <a:xfrm>
            <a:off x="3566327" y="2127211"/>
            <a:ext cx="5045769" cy="4351338"/>
          </a:xfrm>
        </p:spPr>
        <p:txBody>
          <a:bodyPr>
            <a:normAutofit/>
          </a:bodyPr>
          <a:lstStyle/>
          <a:p>
            <a:r>
              <a:rPr lang="de-DE" sz="2400" dirty="0"/>
              <a:t>Wir möchten im </a:t>
            </a:r>
            <a:r>
              <a:rPr lang="de-DE" sz="2400" dirty="0" err="1"/>
              <a:t>wfv</a:t>
            </a:r>
            <a:r>
              <a:rPr lang="de-DE" sz="2400" dirty="0"/>
              <a:t> aktiv den Schutz der uns anvertrauten Kinder und  Jugendlichen angehen und präventiv agieren</a:t>
            </a:r>
          </a:p>
          <a:p>
            <a:endParaRPr lang="de-DE" sz="2400" dirty="0"/>
          </a:p>
          <a:p>
            <a:r>
              <a:rPr lang="de-DE" sz="2400" dirty="0"/>
              <a:t>Wir geben Verhaltensregeln an die Hand, um ungebetene Situationen zu vermeiden</a:t>
            </a:r>
          </a:p>
          <a:p>
            <a:endParaRPr lang="de-DE" sz="2400" dirty="0"/>
          </a:p>
          <a:p>
            <a:r>
              <a:rPr lang="de-DE" sz="2400" dirty="0"/>
              <a:t>Verpflichtung zur Selbsterklärung der Beobachter/Coaches/Paten</a:t>
            </a:r>
          </a:p>
          <a:p>
            <a:endParaRPr lang="de-DE" sz="2400" dirty="0"/>
          </a:p>
          <a:p>
            <a:endParaRPr lang="de-DE" sz="2400" dirty="0"/>
          </a:p>
          <a:p>
            <a:endParaRPr lang="de-DE" sz="2400" dirty="0"/>
          </a:p>
          <a:p>
            <a:endParaRPr lang="de-DE" sz="2400" dirty="0"/>
          </a:p>
        </p:txBody>
      </p:sp>
      <p:pic>
        <p:nvPicPr>
          <p:cNvPr id="3074" name="Picture 2" descr="Bildergebnis fÃ¼r Kinderschutz">
            <a:extLst>
              <a:ext uri="{FF2B5EF4-FFF2-40B4-BE49-F238E27FC236}">
                <a16:creationId xmlns:a16="http://schemas.microsoft.com/office/drawing/2014/main" xmlns="" id="{8E202E90-99F9-4798-9B6B-FEFFEAC5FB8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26921"/>
          <a:stretch/>
        </p:blipFill>
        <p:spPr bwMode="auto">
          <a:xfrm>
            <a:off x="107504" y="2276872"/>
            <a:ext cx="2857500" cy="2088232"/>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xmlns="" id="{2ED6B2EC-92EF-4CC2-9198-45B297EEB094}"/>
              </a:ext>
            </a:extLst>
          </p:cNvPr>
          <p:cNvSpPr txBox="1"/>
          <p:nvPr/>
        </p:nvSpPr>
        <p:spPr>
          <a:xfrm>
            <a:off x="179512" y="4316903"/>
            <a:ext cx="2875279" cy="1200329"/>
          </a:xfrm>
          <a:prstGeom prst="rect">
            <a:avLst/>
          </a:prstGeom>
          <a:noFill/>
        </p:spPr>
        <p:txBody>
          <a:bodyPr wrap="square" rtlCol="0">
            <a:spAutoFit/>
          </a:bodyPr>
          <a:lstStyle/>
          <a:p>
            <a:pPr algn="ctr"/>
            <a:r>
              <a:rPr lang="de-DE" dirty="0">
                <a:solidFill>
                  <a:srgbClr val="FF0000"/>
                </a:solidFill>
                <a:latin typeface="Eras Bold ITC" panose="020B0907030504020204" pitchFamily="34" charset="0"/>
              </a:rPr>
              <a:t>Kinder- und Jugendschutz ist für uns selbstverständlich!</a:t>
            </a:r>
          </a:p>
        </p:txBody>
      </p:sp>
    </p:spTree>
    <p:extLst>
      <p:ext uri="{BB962C8B-B14F-4D97-AF65-F5344CB8AC3E}">
        <p14:creationId xmlns:p14="http://schemas.microsoft.com/office/powerpoint/2010/main" val="1399262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8C2AD5D9-E28C-4F63-A8D1-268975C1CDCA}"/>
              </a:ext>
            </a:extLst>
          </p:cNvPr>
          <p:cNvSpPr>
            <a:spLocks noGrp="1"/>
          </p:cNvSpPr>
          <p:nvPr>
            <p:ph type="title"/>
          </p:nvPr>
        </p:nvSpPr>
        <p:spPr/>
        <p:txBody>
          <a:bodyPr/>
          <a:lstStyle/>
          <a:p>
            <a:r>
              <a:rPr lang="de-DE" dirty="0"/>
              <a:t>Ziel - Vorgehen </a:t>
            </a:r>
          </a:p>
        </p:txBody>
      </p:sp>
      <p:sp>
        <p:nvSpPr>
          <p:cNvPr id="6" name="Textfeld 5">
            <a:extLst>
              <a:ext uri="{FF2B5EF4-FFF2-40B4-BE49-F238E27FC236}">
                <a16:creationId xmlns:a16="http://schemas.microsoft.com/office/drawing/2014/main" xmlns="" id="{8A0E4BF2-CC3E-4A19-A92F-6FDED11D1EF8}"/>
              </a:ext>
            </a:extLst>
          </p:cNvPr>
          <p:cNvSpPr txBox="1"/>
          <p:nvPr/>
        </p:nvSpPr>
        <p:spPr>
          <a:xfrm>
            <a:off x="449385" y="2564904"/>
            <a:ext cx="2674300" cy="3970318"/>
          </a:xfrm>
          <a:prstGeom prst="rect">
            <a:avLst/>
          </a:prstGeom>
          <a:noFill/>
        </p:spPr>
        <p:txBody>
          <a:bodyPr wrap="square" rtlCol="0">
            <a:spAutoFit/>
          </a:bodyPr>
          <a:lstStyle/>
          <a:p>
            <a:endParaRPr lang="de-DE" dirty="0"/>
          </a:p>
          <a:p>
            <a:r>
              <a:rPr lang="de-DE" dirty="0"/>
              <a:t>8 Verhaltensweisen </a:t>
            </a:r>
          </a:p>
          <a:p>
            <a:r>
              <a:rPr lang="de-DE" dirty="0">
                <a:sym typeface="Wingdings" panose="05000000000000000000" pitchFamily="2" charset="2"/>
              </a:rPr>
              <a:t> Verstehen und </a:t>
            </a:r>
            <a:br>
              <a:rPr lang="de-DE" dirty="0">
                <a:sym typeface="Wingdings" panose="05000000000000000000" pitchFamily="2" charset="2"/>
              </a:rPr>
            </a:br>
            <a:r>
              <a:rPr lang="de-DE" dirty="0">
                <a:sym typeface="Wingdings" panose="05000000000000000000" pitchFamily="2" charset="2"/>
              </a:rPr>
              <a:t>     respektieren </a:t>
            </a:r>
            <a:endParaRPr lang="de-DE" dirty="0"/>
          </a:p>
          <a:p>
            <a:endParaRPr lang="de-DE" dirty="0"/>
          </a:p>
          <a:p>
            <a:endParaRPr lang="de-DE" dirty="0"/>
          </a:p>
          <a:p>
            <a:endParaRPr lang="de-DE" dirty="0"/>
          </a:p>
          <a:p>
            <a:endParaRPr lang="de-DE" dirty="0"/>
          </a:p>
          <a:p>
            <a:pPr marL="285750" indent="-285750">
              <a:buFont typeface="Wingdings" panose="05000000000000000000" pitchFamily="2" charset="2"/>
              <a:buChar char="à"/>
            </a:pPr>
            <a:r>
              <a:rPr lang="de-DE" dirty="0">
                <a:sym typeface="Wingdings" panose="05000000000000000000" pitchFamily="2" charset="2"/>
              </a:rPr>
              <a:t>Zustimmung und </a:t>
            </a:r>
            <a:br>
              <a:rPr lang="de-DE" dirty="0">
                <a:sym typeface="Wingdings" panose="05000000000000000000" pitchFamily="2" charset="2"/>
              </a:rPr>
            </a:br>
            <a:r>
              <a:rPr lang="de-DE" dirty="0">
                <a:sym typeface="Wingdings" panose="05000000000000000000" pitchFamily="2" charset="2"/>
              </a:rPr>
              <a:t>     Unterschrift</a:t>
            </a:r>
          </a:p>
          <a:p>
            <a:pPr marL="285750" indent="-285750">
              <a:buFont typeface="Wingdings" panose="05000000000000000000" pitchFamily="2" charset="2"/>
              <a:buChar char="à"/>
            </a:pPr>
            <a:r>
              <a:rPr lang="de-DE" dirty="0">
                <a:sym typeface="Wingdings" panose="05000000000000000000" pitchFamily="2" charset="2"/>
              </a:rPr>
              <a:t>Wird registriert </a:t>
            </a:r>
          </a:p>
          <a:p>
            <a:pPr marL="285750" indent="-285750">
              <a:buFont typeface="Wingdings" panose="05000000000000000000" pitchFamily="2" charset="2"/>
              <a:buChar char="à"/>
            </a:pPr>
            <a:r>
              <a:rPr lang="de-DE" dirty="0">
                <a:sym typeface="Wingdings" panose="05000000000000000000" pitchFamily="2" charset="2"/>
              </a:rPr>
              <a:t>Bogen verbleibt mein Beobachter/Paten</a:t>
            </a:r>
            <a:endParaRPr lang="de-DE" dirty="0"/>
          </a:p>
        </p:txBody>
      </p:sp>
      <p:sp>
        <p:nvSpPr>
          <p:cNvPr id="7" name="Geschweifte Klammer links 6">
            <a:extLst>
              <a:ext uri="{FF2B5EF4-FFF2-40B4-BE49-F238E27FC236}">
                <a16:creationId xmlns:a16="http://schemas.microsoft.com/office/drawing/2014/main" xmlns="" id="{D9EDE5C7-4E22-4A44-969C-8A7700A31F6D}"/>
              </a:ext>
            </a:extLst>
          </p:cNvPr>
          <p:cNvSpPr/>
          <p:nvPr/>
        </p:nvSpPr>
        <p:spPr>
          <a:xfrm>
            <a:off x="3071912" y="1662446"/>
            <a:ext cx="288032" cy="31683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pic>
        <p:nvPicPr>
          <p:cNvPr id="8" name="Grafik 7">
            <a:extLst>
              <a:ext uri="{FF2B5EF4-FFF2-40B4-BE49-F238E27FC236}">
                <a16:creationId xmlns:a16="http://schemas.microsoft.com/office/drawing/2014/main" xmlns="" id="{7782B97A-2E45-4475-8F9D-5E513B8E5148}"/>
              </a:ext>
            </a:extLst>
          </p:cNvPr>
          <p:cNvPicPr>
            <a:picLocks noChangeAspect="1"/>
          </p:cNvPicPr>
          <p:nvPr/>
        </p:nvPicPr>
        <p:blipFill>
          <a:blip r:embed="rId2"/>
          <a:stretch>
            <a:fillRect/>
          </a:stretch>
        </p:blipFill>
        <p:spPr>
          <a:xfrm>
            <a:off x="3499517" y="1039044"/>
            <a:ext cx="4007154" cy="530120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1821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AF8ED35B-E603-402A-8C5F-37A2D3B078DC}"/>
              </a:ext>
            </a:extLst>
          </p:cNvPr>
          <p:cNvSpPr>
            <a:spLocks noGrp="1"/>
          </p:cNvSpPr>
          <p:nvPr>
            <p:ph type="title"/>
          </p:nvPr>
        </p:nvSpPr>
        <p:spPr>
          <a:xfrm>
            <a:off x="590550" y="365124"/>
            <a:ext cx="7886700" cy="543595"/>
          </a:xfrm>
        </p:spPr>
        <p:txBody>
          <a:bodyPr/>
          <a:lstStyle/>
          <a:p>
            <a:r>
              <a:rPr lang="de-DE" dirty="0"/>
              <a:t>Verhaltensregeln</a:t>
            </a:r>
          </a:p>
        </p:txBody>
      </p:sp>
      <p:sp>
        <p:nvSpPr>
          <p:cNvPr id="3" name="Inhaltsplatzhalter 2">
            <a:extLst>
              <a:ext uri="{FF2B5EF4-FFF2-40B4-BE49-F238E27FC236}">
                <a16:creationId xmlns:a16="http://schemas.microsoft.com/office/drawing/2014/main" xmlns="" id="{34714F1A-5BB0-454C-A069-AF7B9492050A}"/>
              </a:ext>
            </a:extLst>
          </p:cNvPr>
          <p:cNvSpPr>
            <a:spLocks noGrp="1"/>
          </p:cNvSpPr>
          <p:nvPr>
            <p:ph idx="1"/>
          </p:nvPr>
        </p:nvSpPr>
        <p:spPr/>
        <p:txBody>
          <a:bodyPr/>
          <a:lstStyle/>
          <a:p>
            <a:endParaRPr lang="de-DE"/>
          </a:p>
        </p:txBody>
      </p:sp>
      <p:pic>
        <p:nvPicPr>
          <p:cNvPr id="4098" name="Picture 2" descr="Ãhnliches Foto">
            <a:extLst>
              <a:ext uri="{FF2B5EF4-FFF2-40B4-BE49-F238E27FC236}">
                <a16:creationId xmlns:a16="http://schemas.microsoft.com/office/drawing/2014/main" xmlns="" id="{E938F12F-E7F6-4901-90D0-DC8A9F5294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8237" y="1957046"/>
            <a:ext cx="5451326" cy="4088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5185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931291F1-2F75-4219-A3FB-0B0274D86276}"/>
              </a:ext>
            </a:extLst>
          </p:cNvPr>
          <p:cNvSpPr>
            <a:spLocks noGrp="1"/>
          </p:cNvSpPr>
          <p:nvPr>
            <p:ph type="title"/>
          </p:nvPr>
        </p:nvSpPr>
        <p:spPr/>
        <p:txBody>
          <a:bodyPr/>
          <a:lstStyle/>
          <a:p>
            <a:r>
              <a:rPr lang="de-DE" dirty="0"/>
              <a:t>1. Verantwortung übernehmen</a:t>
            </a:r>
          </a:p>
        </p:txBody>
      </p:sp>
      <p:sp>
        <p:nvSpPr>
          <p:cNvPr id="3" name="Inhaltsplatzhalter 2">
            <a:extLst>
              <a:ext uri="{FF2B5EF4-FFF2-40B4-BE49-F238E27FC236}">
                <a16:creationId xmlns:a16="http://schemas.microsoft.com/office/drawing/2014/main" xmlns="" id="{09B34051-A57C-471D-874D-F5965E3D4025}"/>
              </a:ext>
            </a:extLst>
          </p:cNvPr>
          <p:cNvSpPr>
            <a:spLocks noGrp="1"/>
          </p:cNvSpPr>
          <p:nvPr>
            <p:ph idx="1"/>
          </p:nvPr>
        </p:nvSpPr>
        <p:spPr>
          <a:xfrm>
            <a:off x="628650" y="1556792"/>
            <a:ext cx="7886700" cy="4351338"/>
          </a:xfrm>
        </p:spPr>
        <p:txBody>
          <a:bodyPr>
            <a:normAutofit/>
          </a:bodyPr>
          <a:lstStyle/>
          <a:p>
            <a:pPr marL="0" indent="0">
              <a:buNone/>
            </a:pPr>
            <a:r>
              <a:rPr lang="de-DE" sz="2400" dirty="0"/>
              <a:t>Wir übernehmen Verantwortung für das Wohl der uns anvertrauten Kinder und Jugendlichen und schützen sie in unserem Umfeld vor Vernachlässigung, Misshandlung und sexualisierter Gewalt sowie vor gesundheitlicher Beeinträchtigung und vor Diskriminierung jeglicher Art.</a:t>
            </a:r>
          </a:p>
          <a:p>
            <a:pPr marL="0" indent="0">
              <a:buNone/>
            </a:pPr>
            <a:endParaRPr lang="de-DE" sz="2400" dirty="0"/>
          </a:p>
          <a:p>
            <a:pPr marL="0" indent="0">
              <a:buNone/>
            </a:pPr>
            <a:r>
              <a:rPr lang="de-DE" sz="2400" dirty="0"/>
              <a:t>Beispiele: </a:t>
            </a:r>
          </a:p>
          <a:p>
            <a:pPr>
              <a:buFont typeface="Wingdings" panose="05000000000000000000" pitchFamily="2" charset="2"/>
              <a:buChar char="Ø"/>
            </a:pPr>
            <a:r>
              <a:rPr lang="de-DE" sz="2400" dirty="0"/>
              <a:t> Wir schreiten ein oder melden, </a:t>
            </a:r>
            <a:br>
              <a:rPr lang="de-DE" sz="2400" dirty="0"/>
            </a:br>
            <a:r>
              <a:rPr lang="de-DE" sz="2400" dirty="0"/>
              <a:t>  wenn wir etwas wahrnehmen </a:t>
            </a:r>
          </a:p>
          <a:p>
            <a:pPr>
              <a:buFont typeface="Wingdings" panose="05000000000000000000" pitchFamily="2" charset="2"/>
              <a:buChar char="Ø"/>
            </a:pPr>
            <a:r>
              <a:rPr lang="de-DE" sz="2400" dirty="0"/>
              <a:t> Ansprechpartner: </a:t>
            </a:r>
            <a:br>
              <a:rPr lang="de-DE" sz="2400" dirty="0"/>
            </a:br>
            <a:r>
              <a:rPr lang="de-DE" sz="2400" dirty="0"/>
              <a:t> Obmann, Ausschuss, VSRA</a:t>
            </a:r>
          </a:p>
        </p:txBody>
      </p:sp>
      <p:pic>
        <p:nvPicPr>
          <p:cNvPr id="5124" name="Picture 4" descr="Bildergebnis fÃ¼r MÃ¤nnchen">
            <a:extLst>
              <a:ext uri="{FF2B5EF4-FFF2-40B4-BE49-F238E27FC236}">
                <a16:creationId xmlns:a16="http://schemas.microsoft.com/office/drawing/2014/main" xmlns="" id="{3C216367-550E-42BD-BA38-8348637409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573016"/>
            <a:ext cx="3068960" cy="3068960"/>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xmlns="" id="{EF4DDDC6-227E-4409-B763-57375D04B8F9}"/>
              </a:ext>
            </a:extLst>
          </p:cNvPr>
          <p:cNvSpPr txBox="1"/>
          <p:nvPr/>
        </p:nvSpPr>
        <p:spPr>
          <a:xfrm>
            <a:off x="7521091" y="3132296"/>
            <a:ext cx="792088" cy="1200329"/>
          </a:xfrm>
          <a:prstGeom prst="rect">
            <a:avLst/>
          </a:prstGeom>
          <a:noFill/>
        </p:spPr>
        <p:txBody>
          <a:bodyPr wrap="square" rtlCol="0">
            <a:spAutoFit/>
          </a:bodyPr>
          <a:lstStyle/>
          <a:p>
            <a:r>
              <a:rPr lang="de-DE" sz="7200" dirty="0">
                <a:solidFill>
                  <a:srgbClr val="FF0000"/>
                </a:solidFill>
              </a:rPr>
              <a:t>!</a:t>
            </a:r>
          </a:p>
        </p:txBody>
      </p:sp>
    </p:spTree>
    <p:extLst>
      <p:ext uri="{BB962C8B-B14F-4D97-AF65-F5344CB8AC3E}">
        <p14:creationId xmlns:p14="http://schemas.microsoft.com/office/powerpoint/2010/main" val="3426725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Ãhnliches Foto">
            <a:extLst>
              <a:ext uri="{FF2B5EF4-FFF2-40B4-BE49-F238E27FC236}">
                <a16:creationId xmlns:a16="http://schemas.microsoft.com/office/drawing/2014/main" xmlns="" id="{7939A4ED-50A8-4852-9DCB-15AE80559C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33504" y="3284984"/>
            <a:ext cx="3429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xmlns="" id="{6078A08C-0185-43A8-B60A-6A022762CD79}"/>
              </a:ext>
            </a:extLst>
          </p:cNvPr>
          <p:cNvSpPr>
            <a:spLocks noGrp="1"/>
          </p:cNvSpPr>
          <p:nvPr>
            <p:ph type="title"/>
          </p:nvPr>
        </p:nvSpPr>
        <p:spPr/>
        <p:txBody>
          <a:bodyPr/>
          <a:lstStyle/>
          <a:p>
            <a:r>
              <a:rPr lang="de-DE" dirty="0"/>
              <a:t>2. Rechte achten</a:t>
            </a:r>
          </a:p>
        </p:txBody>
      </p:sp>
      <p:sp>
        <p:nvSpPr>
          <p:cNvPr id="3" name="Inhaltsplatzhalter 2">
            <a:extLst>
              <a:ext uri="{FF2B5EF4-FFF2-40B4-BE49-F238E27FC236}">
                <a16:creationId xmlns:a16="http://schemas.microsoft.com/office/drawing/2014/main" xmlns="" id="{E52BFA63-B9E5-4CC6-B057-46920C871205}"/>
              </a:ext>
            </a:extLst>
          </p:cNvPr>
          <p:cNvSpPr>
            <a:spLocks noGrp="1"/>
          </p:cNvSpPr>
          <p:nvPr>
            <p:ph idx="1"/>
          </p:nvPr>
        </p:nvSpPr>
        <p:spPr>
          <a:xfrm>
            <a:off x="628650" y="1813966"/>
            <a:ext cx="7886700" cy="4351338"/>
          </a:xfrm>
        </p:spPr>
        <p:txBody>
          <a:bodyPr>
            <a:normAutofit/>
          </a:bodyPr>
          <a:lstStyle/>
          <a:p>
            <a:pPr marL="0" indent="0">
              <a:buNone/>
            </a:pPr>
            <a:r>
              <a:rPr lang="de-DE" sz="2400" dirty="0"/>
              <a:t>Wir achten das Recht der uns anvertrauten Kinder und Jugendlichen auf körperliche Unversehrtheit und Intimsphäre und üben keine Form der Gewalt, sei sie physischer, psychischer oder sexueller Art, aus. </a:t>
            </a:r>
          </a:p>
          <a:p>
            <a:pPr marL="0" indent="0">
              <a:buNone/>
            </a:pPr>
            <a:endParaRPr lang="de-DE" sz="2400" dirty="0"/>
          </a:p>
          <a:p>
            <a:pPr marL="0" indent="0">
              <a:buNone/>
            </a:pPr>
            <a:r>
              <a:rPr lang="de-DE" sz="2400" dirty="0"/>
              <a:t>Beispiele: </a:t>
            </a:r>
          </a:p>
          <a:p>
            <a:pPr>
              <a:buFont typeface="Wingdings" panose="05000000000000000000" pitchFamily="2" charset="2"/>
              <a:buChar char="Ø"/>
            </a:pPr>
            <a:r>
              <a:rPr lang="de-DE" sz="2400" dirty="0"/>
              <a:t> Anklopfen und Antwort abwarten</a:t>
            </a:r>
            <a:r>
              <a:rPr lang="de-DE" sz="2400"/>
              <a:t>, bevor man </a:t>
            </a:r>
            <a:br>
              <a:rPr lang="de-DE" sz="2400"/>
            </a:br>
            <a:r>
              <a:rPr lang="de-DE" sz="2400"/>
              <a:t>in </a:t>
            </a:r>
            <a:r>
              <a:rPr lang="de-DE" sz="2400" dirty="0"/>
              <a:t>die Kabine geht</a:t>
            </a:r>
          </a:p>
          <a:p>
            <a:pPr>
              <a:buFont typeface="Wingdings" panose="05000000000000000000" pitchFamily="2" charset="2"/>
              <a:buChar char="Ø"/>
            </a:pPr>
            <a:r>
              <a:rPr lang="de-DE" sz="2400" dirty="0"/>
              <a:t> Fragen und erklären, bevor man ein Kind </a:t>
            </a:r>
            <a:br>
              <a:rPr lang="de-DE" sz="2400" dirty="0"/>
            </a:br>
            <a:r>
              <a:rPr lang="de-DE" sz="2400" dirty="0"/>
              <a:t> oder Jugendlichen anfasst </a:t>
            </a:r>
          </a:p>
          <a:p>
            <a:pPr>
              <a:buFont typeface="Wingdings" panose="05000000000000000000" pitchFamily="2" charset="2"/>
              <a:buChar char="Ø"/>
            </a:pPr>
            <a:r>
              <a:rPr lang="de-DE" sz="2400" dirty="0"/>
              <a:t> Keine Video-Bildaufnahmen in Kabine</a:t>
            </a:r>
          </a:p>
          <a:p>
            <a:pPr marL="0" indent="0">
              <a:buNone/>
            </a:pPr>
            <a:endParaRPr lang="de-DE" sz="2400" dirty="0"/>
          </a:p>
          <a:p>
            <a:pPr marL="0" indent="0">
              <a:buNone/>
            </a:pPr>
            <a:endParaRPr lang="de-DE" sz="2400" dirty="0"/>
          </a:p>
        </p:txBody>
      </p:sp>
    </p:spTree>
    <p:extLst>
      <p:ext uri="{BB962C8B-B14F-4D97-AF65-F5344CB8AC3E}">
        <p14:creationId xmlns:p14="http://schemas.microsoft.com/office/powerpoint/2010/main" val="254913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Bildergebnis fÃ¼r MÃ¤nnchen">
            <a:extLst>
              <a:ext uri="{FF2B5EF4-FFF2-40B4-BE49-F238E27FC236}">
                <a16:creationId xmlns:a16="http://schemas.microsoft.com/office/drawing/2014/main" xmlns="" id="{173EC08E-119E-4AB4-A839-AB5640E610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068960"/>
            <a:ext cx="3789040" cy="3789040"/>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xmlns="" id="{43E3DC62-B2E3-487C-82A2-A3F357C3D100}"/>
              </a:ext>
            </a:extLst>
          </p:cNvPr>
          <p:cNvSpPr>
            <a:spLocks noGrp="1"/>
          </p:cNvSpPr>
          <p:nvPr>
            <p:ph type="title"/>
          </p:nvPr>
        </p:nvSpPr>
        <p:spPr/>
        <p:txBody>
          <a:bodyPr/>
          <a:lstStyle/>
          <a:p>
            <a:r>
              <a:rPr lang="de-DE" dirty="0"/>
              <a:t>3. Grenzen respektieren</a:t>
            </a:r>
          </a:p>
        </p:txBody>
      </p:sp>
      <p:sp>
        <p:nvSpPr>
          <p:cNvPr id="3" name="Inhaltsplatzhalter 2">
            <a:extLst>
              <a:ext uri="{FF2B5EF4-FFF2-40B4-BE49-F238E27FC236}">
                <a16:creationId xmlns:a16="http://schemas.microsoft.com/office/drawing/2014/main" xmlns="" id="{8AEFA941-624B-41A3-B97B-28D42B21ED2E}"/>
              </a:ext>
            </a:extLst>
          </p:cNvPr>
          <p:cNvSpPr>
            <a:spLocks noGrp="1"/>
          </p:cNvSpPr>
          <p:nvPr>
            <p:ph idx="1"/>
          </p:nvPr>
        </p:nvSpPr>
        <p:spPr>
          <a:xfrm>
            <a:off x="628650" y="1825625"/>
            <a:ext cx="7886700" cy="4667250"/>
          </a:xfrm>
        </p:spPr>
        <p:txBody>
          <a:bodyPr>
            <a:normAutofit fontScale="92500" lnSpcReduction="10000"/>
          </a:bodyPr>
          <a:lstStyle/>
          <a:p>
            <a:pPr marL="0" indent="0">
              <a:buNone/>
            </a:pPr>
            <a:r>
              <a:rPr lang="de-DE" dirty="0"/>
              <a:t>Wir respektieren die Grenzempfindungen der uns anvertrauten Kinder und Jugendlichen und achten drauf, dass die Kinder und Jugendlichen diese Grenzen im Umgang miteinander respektieren.</a:t>
            </a:r>
          </a:p>
          <a:p>
            <a:pPr marL="0" indent="0">
              <a:buNone/>
            </a:pPr>
            <a:endParaRPr lang="de-DE" dirty="0"/>
          </a:p>
          <a:p>
            <a:pPr marL="0" indent="0">
              <a:buNone/>
            </a:pPr>
            <a:r>
              <a:rPr lang="de-DE" dirty="0"/>
              <a:t>Beispiele:</a:t>
            </a:r>
          </a:p>
          <a:p>
            <a:pPr>
              <a:buFont typeface="Wingdings" panose="05000000000000000000" pitchFamily="2" charset="2"/>
              <a:buChar char="Ø"/>
            </a:pPr>
            <a:r>
              <a:rPr lang="de-DE" dirty="0"/>
              <a:t> Wenn ein Kind oder Jugendlicher uns </a:t>
            </a:r>
            <a:br>
              <a:rPr lang="de-DE" dirty="0"/>
            </a:br>
            <a:r>
              <a:rPr lang="de-DE" dirty="0"/>
              <a:t>  eine Grenze   (z.B. „Nein“ sagt) nennt, </a:t>
            </a:r>
            <a:br>
              <a:rPr lang="de-DE" dirty="0"/>
            </a:br>
            <a:r>
              <a:rPr lang="de-DE" dirty="0"/>
              <a:t>  respektieren wir dies </a:t>
            </a:r>
          </a:p>
          <a:p>
            <a:pPr>
              <a:buFont typeface="Wingdings" panose="05000000000000000000" pitchFamily="2" charset="2"/>
              <a:buChar char="Ø"/>
            </a:pPr>
            <a:r>
              <a:rPr lang="de-DE" dirty="0"/>
              <a:t> Wir achten darauf, dass die Kinder </a:t>
            </a:r>
            <a:br>
              <a:rPr lang="de-DE" dirty="0"/>
            </a:br>
            <a:r>
              <a:rPr lang="de-DE" dirty="0"/>
              <a:t>  und Jugendlichen auch untereinander </a:t>
            </a:r>
            <a:br>
              <a:rPr lang="de-DE" dirty="0"/>
            </a:br>
            <a:r>
              <a:rPr lang="de-DE" dirty="0"/>
              <a:t>  Respekt haben </a:t>
            </a:r>
          </a:p>
        </p:txBody>
      </p:sp>
    </p:spTree>
    <p:extLst>
      <p:ext uri="{BB962C8B-B14F-4D97-AF65-F5344CB8AC3E}">
        <p14:creationId xmlns:p14="http://schemas.microsoft.com/office/powerpoint/2010/main" val="2345119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Bildergebnis fÃ¼r MÃ¤nnchen">
            <a:extLst>
              <a:ext uri="{FF2B5EF4-FFF2-40B4-BE49-F238E27FC236}">
                <a16:creationId xmlns:a16="http://schemas.microsoft.com/office/drawing/2014/main" xmlns="" id="{8028DEE7-A871-4572-8434-F5D56CD3AA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3400524"/>
            <a:ext cx="3501008" cy="3501008"/>
          </a:xfrm>
          <a:prstGeom prst="rect">
            <a:avLst/>
          </a:prstGeom>
          <a:noFill/>
          <a:extLst>
            <a:ext uri="{909E8E84-426E-40DD-AFC4-6F175D3DCCD1}">
              <a14:hiddenFill xmlns:a14="http://schemas.microsoft.com/office/drawing/2010/main">
                <a:solidFill>
                  <a:srgbClr val="FFFFFF"/>
                </a:solidFill>
              </a14:hiddenFill>
            </a:ext>
          </a:extLst>
        </p:spPr>
      </p:pic>
      <p:sp>
        <p:nvSpPr>
          <p:cNvPr id="2" name="Titel 1">
            <a:extLst>
              <a:ext uri="{FF2B5EF4-FFF2-40B4-BE49-F238E27FC236}">
                <a16:creationId xmlns:a16="http://schemas.microsoft.com/office/drawing/2014/main" xmlns="" id="{43E3DC62-B2E3-487C-82A2-A3F357C3D100}"/>
              </a:ext>
            </a:extLst>
          </p:cNvPr>
          <p:cNvSpPr>
            <a:spLocks noGrp="1"/>
          </p:cNvSpPr>
          <p:nvPr>
            <p:ph type="title"/>
          </p:nvPr>
        </p:nvSpPr>
        <p:spPr/>
        <p:txBody>
          <a:bodyPr/>
          <a:lstStyle/>
          <a:p>
            <a:r>
              <a:rPr lang="de-DE" sz="2400" dirty="0"/>
              <a:t>4. Sportliche und Persönliche Entwicklung fördern</a:t>
            </a:r>
          </a:p>
        </p:txBody>
      </p:sp>
      <p:sp>
        <p:nvSpPr>
          <p:cNvPr id="3" name="Inhaltsplatzhalter 2">
            <a:extLst>
              <a:ext uri="{FF2B5EF4-FFF2-40B4-BE49-F238E27FC236}">
                <a16:creationId xmlns:a16="http://schemas.microsoft.com/office/drawing/2014/main" xmlns="" id="{8AEFA941-624B-41A3-B97B-28D42B21ED2E}"/>
              </a:ext>
            </a:extLst>
          </p:cNvPr>
          <p:cNvSpPr>
            <a:spLocks noGrp="1"/>
          </p:cNvSpPr>
          <p:nvPr>
            <p:ph idx="1"/>
          </p:nvPr>
        </p:nvSpPr>
        <p:spPr>
          <a:xfrm>
            <a:off x="628650" y="1825625"/>
            <a:ext cx="7886700" cy="4667250"/>
          </a:xfrm>
        </p:spPr>
        <p:txBody>
          <a:bodyPr>
            <a:normAutofit lnSpcReduction="10000"/>
          </a:bodyPr>
          <a:lstStyle/>
          <a:p>
            <a:pPr marL="0" indent="0">
              <a:buNone/>
            </a:pPr>
            <a:r>
              <a:rPr lang="de-DE" dirty="0"/>
              <a:t>Wir achten unsere Kinder und Jugendlichen und fördern ihre sportliche und persönliche Entwicklung. Wir leiten sie zu einem angemessenen sozialen Verhalten gegenüber anderen Menschen, zu Respekt und Toleranz sowie zu Fair Play an.</a:t>
            </a:r>
          </a:p>
          <a:p>
            <a:pPr marL="0" indent="0">
              <a:buNone/>
            </a:pPr>
            <a:endParaRPr lang="de-DE" dirty="0"/>
          </a:p>
          <a:p>
            <a:pPr marL="0" indent="0">
              <a:buNone/>
            </a:pPr>
            <a:r>
              <a:rPr lang="de-DE" dirty="0"/>
              <a:t>Beispiele:</a:t>
            </a:r>
          </a:p>
          <a:p>
            <a:pPr>
              <a:buFont typeface="Wingdings" panose="05000000000000000000" pitchFamily="2" charset="2"/>
              <a:buChar char="Ø"/>
            </a:pPr>
            <a:r>
              <a:rPr lang="de-DE" dirty="0"/>
              <a:t> Fair Play loben, unterstützen</a:t>
            </a:r>
          </a:p>
          <a:p>
            <a:pPr>
              <a:buFont typeface="Wingdings" panose="05000000000000000000" pitchFamily="2" charset="2"/>
              <a:buChar char="Ø"/>
            </a:pPr>
            <a:r>
              <a:rPr lang="de-DE" dirty="0"/>
              <a:t> Wortwahl bei der Kommunikation</a:t>
            </a:r>
            <a:br>
              <a:rPr lang="de-DE" dirty="0"/>
            </a:br>
            <a:r>
              <a:rPr lang="de-DE" dirty="0"/>
              <a:t>  z.B. Sprechen über problematische </a:t>
            </a:r>
            <a:br>
              <a:rPr lang="de-DE" dirty="0"/>
            </a:br>
            <a:r>
              <a:rPr lang="de-DE" dirty="0"/>
              <a:t>  Spieler  </a:t>
            </a:r>
          </a:p>
        </p:txBody>
      </p:sp>
    </p:spTree>
    <p:extLst>
      <p:ext uri="{BB962C8B-B14F-4D97-AF65-F5344CB8AC3E}">
        <p14:creationId xmlns:p14="http://schemas.microsoft.com/office/powerpoint/2010/main" val="267849425"/>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496</Words>
  <Application>Microsoft Office PowerPoint</Application>
  <PresentationFormat>Bildschirmpräsentation (4:3)</PresentationFormat>
  <Paragraphs>91</Paragraphs>
  <Slides>15</Slides>
  <Notes>2</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15</vt:i4>
      </vt:variant>
    </vt:vector>
  </HeadingPairs>
  <TitlesOfParts>
    <vt:vector size="23" baseType="lpstr">
      <vt:lpstr>Arial</vt:lpstr>
      <vt:lpstr>Arial Black</vt:lpstr>
      <vt:lpstr>Calibri</vt:lpstr>
      <vt:lpstr>Calibri Light</vt:lpstr>
      <vt:lpstr>Eras Bold ITC</vt:lpstr>
      <vt:lpstr>Formata Regular</vt:lpstr>
      <vt:lpstr>Wingdings</vt:lpstr>
      <vt:lpstr>Benutzerdefiniertes Design</vt:lpstr>
      <vt:lpstr>PowerPoint-Präsentation</vt:lpstr>
      <vt:lpstr>Einleitung – Motivation </vt:lpstr>
      <vt:lpstr>Warum Kinderschutz?</vt:lpstr>
      <vt:lpstr>Ziel - Vorgehen </vt:lpstr>
      <vt:lpstr>Verhaltensregeln</vt:lpstr>
      <vt:lpstr>1. Verantwortung übernehmen</vt:lpstr>
      <vt:lpstr>2. Rechte achten</vt:lpstr>
      <vt:lpstr>3. Grenzen respektieren</vt:lpstr>
      <vt:lpstr>4. Sportliche und Persönliche Entwicklung fördern</vt:lpstr>
      <vt:lpstr>5. Altersgerechte Ziele verfolgen</vt:lpstr>
      <vt:lpstr>6. Persönlichkeitsrechte wahren</vt:lpstr>
      <vt:lpstr>7. Transparent kommunizieren</vt:lpstr>
      <vt:lpstr>8. Aktiv einschreiten</vt:lpstr>
      <vt:lpstr>Fragen</vt:lpstr>
      <vt:lpstr>Unterschrift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Baumeister, Heiner</dc:creator>
  <cp:lastModifiedBy>Florian Werkmann</cp:lastModifiedBy>
  <cp:revision>180</cp:revision>
  <cp:lastPrinted>2019-11-18T18:40:18Z</cp:lastPrinted>
  <dcterms:created xsi:type="dcterms:W3CDTF">2013-01-08T09:50:43Z</dcterms:created>
  <dcterms:modified xsi:type="dcterms:W3CDTF">2019-11-18T18:44:50Z</dcterms:modified>
</cp:coreProperties>
</file>