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</p:sldMasterIdLst>
  <p:notesMasterIdLst>
    <p:notesMasterId r:id="rId20"/>
  </p:notesMasterIdLst>
  <p:handoutMasterIdLst>
    <p:handoutMasterId r:id="rId21"/>
  </p:handoutMasterIdLst>
  <p:sldIdLst>
    <p:sldId id="256" r:id="rId3"/>
    <p:sldId id="280" r:id="rId4"/>
    <p:sldId id="279" r:id="rId5"/>
    <p:sldId id="281" r:id="rId6"/>
    <p:sldId id="282" r:id="rId7"/>
    <p:sldId id="285" r:id="rId8"/>
    <p:sldId id="286" r:id="rId9"/>
    <p:sldId id="283" r:id="rId10"/>
    <p:sldId id="284" r:id="rId11"/>
    <p:sldId id="288" r:id="rId12"/>
    <p:sldId id="289" r:id="rId13"/>
    <p:sldId id="294" r:id="rId14"/>
    <p:sldId id="295" r:id="rId15"/>
    <p:sldId id="296" r:id="rId16"/>
    <p:sldId id="293" r:id="rId17"/>
    <p:sldId id="299" r:id="rId18"/>
    <p:sldId id="298" r:id="rId19"/>
  </p:sldIdLst>
  <p:sldSz cx="12192000" cy="6858000"/>
  <p:notesSz cx="6858000" cy="99456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ormata Regular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B31"/>
    <a:srgbClr val="A80000"/>
    <a:srgbClr val="D9D9D9"/>
    <a:srgbClr val="0956A4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0819" autoAdjust="0"/>
  </p:normalViewPr>
  <p:slideViewPr>
    <p:cSldViewPr>
      <p:cViewPr varScale="1">
        <p:scale>
          <a:sx n="107" d="100"/>
          <a:sy n="107" d="100"/>
        </p:scale>
        <p:origin x="12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5EFC1B44-D330-4AAC-93DB-8D11E92C10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A4F90C08-30C7-4131-814F-91B99C464A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3852" y="3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r">
              <a:defRPr sz="1200"/>
            </a:lvl1pPr>
          </a:lstStyle>
          <a:p>
            <a:fld id="{6E7CDBEE-5423-4771-8CC8-090E8F60E39D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AB14E033-50FD-4122-8637-32A6B06943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849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0383ACB-6B3A-4A33-98A4-AC634A05E0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3852" y="9447849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r">
              <a:defRPr sz="1200"/>
            </a:lvl1pPr>
          </a:lstStyle>
          <a:p>
            <a:fld id="{C9BD6CB4-D26B-4E10-9239-0D334DE55F7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39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3852" y="3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r">
              <a:defRPr sz="1200"/>
            </a:lvl1pPr>
          </a:lstStyle>
          <a:p>
            <a:fld id="{A34C12FC-42B6-4E5B-AD1D-C87BC9F7B330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7675" y="1244600"/>
            <a:ext cx="59626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7" tIns="45933" rIns="91867" bIns="459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481" y="4785956"/>
            <a:ext cx="5487041" cy="3915926"/>
          </a:xfrm>
          <a:prstGeom prst="rect">
            <a:avLst/>
          </a:prstGeom>
        </p:spPr>
        <p:txBody>
          <a:bodyPr vert="horz" lIns="91867" tIns="45933" rIns="91867" bIns="4593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849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3852" y="9447849"/>
            <a:ext cx="2972548" cy="497843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r">
              <a:defRPr sz="1200"/>
            </a:lvl1pPr>
          </a:lstStyle>
          <a:p>
            <a:fld id="{BBC7BD6B-6F82-44A5-890D-4C0DC86B14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93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47675" y="1244600"/>
            <a:ext cx="5962650" cy="33543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922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01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89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546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708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910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47675" y="1244600"/>
            <a:ext cx="5962650" cy="33543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204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726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70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969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34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692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702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596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308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136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7BD6B-6F82-44A5-890D-4C0DC86B14DA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62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58EDD4C-D600-406F-A826-11847F238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67BF3989-ED9A-469A-904E-6BB8AB3BC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49A5DBE-C8E9-4FC7-9EDC-DC31F6B2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F71029F-3E68-4DFA-917B-8B8B78DC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32FCB09-9FD8-4670-A903-6043A9A4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1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0B77FE-D75A-40E9-B1E2-3186A13C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CD8C274A-85FC-4D69-8715-CAFFC879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349BC3-7D68-4118-AC03-E2CFF957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BB3AE5-CB1E-442C-82F2-D73FCE49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95F8678-9075-4A09-A4E2-EF50A971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14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7B721ECB-6E41-475E-A41E-E42F461FC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8A4E70C1-F7E2-44CC-A281-5AE4107C2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B9D4A24-C3CB-4FD9-942D-F12CA3E7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D98D7AF-2B90-4ABD-AD6B-3E9290DB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2F41502-639B-467E-9180-D2524C1C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089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 useBgFill="1"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8401051" y="6453189"/>
            <a:ext cx="3647016" cy="293687"/>
          </a:xfrm>
          <a:prstGeom prst="rect">
            <a:avLst/>
          </a:prstGeom>
        </p:spPr>
        <p:txBody>
          <a:bodyPr/>
          <a:lstStyle>
            <a:lvl1pPr algn="l" eaLnBrk="1" hangingPunct="1">
              <a:defRPr sz="1000" baseline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		         Seite 1</a:t>
            </a:r>
          </a:p>
        </p:txBody>
      </p:sp>
    </p:spTree>
    <p:extLst>
      <p:ext uri="{BB962C8B-B14F-4D97-AF65-F5344CB8AC3E}">
        <p14:creationId xmlns:p14="http://schemas.microsoft.com/office/powerpoint/2010/main" val="138533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165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0EE8341A-D1B9-4D9F-AE75-A97E8D056046}"/>
              </a:ext>
            </a:extLst>
          </p:cNvPr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298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985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DABF75CB-766E-404A-9C45-4133D7ABDCD9}"/>
              </a:ext>
            </a:extLst>
          </p:cNvPr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6232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433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C9342DD0-4B4A-46C8-9CFA-2CA4C2CAC90B}"/>
              </a:ext>
            </a:extLst>
          </p:cNvPr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1350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8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6089164-C2A6-467A-9664-92C062440FD1}"/>
              </a:ext>
            </a:extLst>
          </p:cNvPr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F7748CAB-F341-454F-B978-BE4A4434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3595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87D53F5-FD96-43F9-AE12-09C97DA33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12C3DCC-0B91-47D8-B32B-B2F9A147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0867C0-CEFC-445D-A649-37F14ED8A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ED4EF2E-A244-4E65-842B-09008E8EF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390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181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036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290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998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 useBgFill="1"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8401051" y="6453189"/>
            <a:ext cx="3647016" cy="293687"/>
          </a:xfrm>
          <a:prstGeom prst="rect">
            <a:avLst/>
          </a:prstGeom>
        </p:spPr>
        <p:txBody>
          <a:bodyPr/>
          <a:lstStyle>
            <a:lvl1pPr algn="l" eaLnBrk="1" hangingPunct="1">
              <a:defRPr sz="1000" baseline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		         Seite 1</a:t>
            </a:r>
          </a:p>
        </p:txBody>
      </p:sp>
    </p:spTree>
    <p:extLst>
      <p:ext uri="{BB962C8B-B14F-4D97-AF65-F5344CB8AC3E}">
        <p14:creationId xmlns:p14="http://schemas.microsoft.com/office/powerpoint/2010/main" val="27140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0F6E83-7B2A-4B47-9769-4F02A399B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212B519-AEB1-4C78-B8ED-C01F71D83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2A0EA2C-188C-44DE-80ED-3F17E0741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C99BCAC-B773-4878-A93A-35D52713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29C204D-70E1-4B0F-9F01-C0635663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43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528F97CF-234D-4B90-98F1-FA544DC50633}"/>
              </a:ext>
            </a:extLst>
          </p:cNvPr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1801A8A-B4D6-444C-A5A8-41ABB9E92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2DEFFA7-5593-4703-8342-95693C283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EA38C42-EA28-41DF-A03A-890DFE46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612D64DE-5F87-4403-89E8-28EB980C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6E4EED5-C427-40F3-8A74-0BD85F77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988B08C-5B4F-44AF-9E86-0036D379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1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D50FA9-500C-49D8-8BFF-8578774CA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E1D0805-2980-4FA5-BD7B-1807E0F7C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573292E0-5CC3-44E5-9BB8-C13DF6667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33FEB8FA-0370-402E-8B43-42C97CDF4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1B1A5C51-0905-4C66-B1E8-0DC41655C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7B3B38AD-88F4-4D0D-A009-19105013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B2AC18BC-AFBA-423F-BAEA-A1E00A0E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5ED915A1-A0CA-493F-8779-EAF50533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01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149E1B01-44E8-4366-9775-0F92E5E5D1C1}"/>
              </a:ext>
            </a:extLst>
          </p:cNvPr>
          <p:cNvSpPr txBox="1"/>
          <p:nvPr userDrawn="1"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600A8E-0AD7-426D-9AA6-66622C55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F373218E-534F-4AC9-B9AF-D1DD894B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9A9E6174-C052-4C4D-BC4E-C329D138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BFCCD93-2585-4861-8DCB-CFC2D168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50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0DB5F07D-89CD-4893-B91B-1A642B6D5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D623AF08-EBD9-4720-9AF1-48E24B127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7403FFF8-CCD0-4028-8102-2D15781B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2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A737A7C-824F-41DD-AC3E-61C020BE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B61281D-2153-45BD-BA1E-B01C25CA6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C83C1BF1-AC69-488B-AB48-144426E2B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58CD041-1F23-40BD-983A-0D0124E0A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928D588-7A01-43B4-956E-E639CCAE8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BB781AA6-61D5-494B-BC9C-4F110302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10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A4E4968-9B75-4DF4-BF25-745A8294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E94E1143-1B55-4E9D-B992-D0773392C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5DE4ABF5-0626-4ED8-B76F-1D3BBCC56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2B306ADB-C7CB-4838-980D-220D7902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56069E84-C7C3-4E9C-9CCC-E4ACE64B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018642D-5AD1-49D4-94A6-D89AC3DA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0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xmlns="" id="{D6EA0F99-362C-4FC8-8A19-22335D900C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rot="228397">
            <a:off x="10695279" y="-38818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AutoShape 4">
              <a:extLst>
                <a:ext uri="{FF2B5EF4-FFF2-40B4-BE49-F238E27FC236}">
                  <a16:creationId xmlns:a16="http://schemas.microsoft.com/office/drawing/2014/main" xmlns="" id="{9F05C81B-C903-40B7-A565-45F9E7E3437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xmlns="" id="{47DD68A6-677D-4850-A9AA-DD5BBBD3B0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712BC69E-ADA5-44FC-A0DB-7C19AA19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8B75C79-FD0C-4E8B-A9F9-E3DFEB4A2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293F5D6-A182-44B5-B39C-37DB765F6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0E91219-5270-4DF8-9D6D-12716D01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28F8B90-EA1E-4977-851F-845AC2B88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87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CDE9-69B5-46FD-A43F-8E7D1B39181C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E70DA-E9B6-4599-A85E-6AB362BB0C3F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xmlns="" id="{DCF4862E-A002-4B31-BBA2-2C9D148D671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rot="228397">
            <a:off x="10631351" y="-19674"/>
            <a:ext cx="853228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AutoShape 4">
              <a:extLst>
                <a:ext uri="{FF2B5EF4-FFF2-40B4-BE49-F238E27FC236}">
                  <a16:creationId xmlns:a16="http://schemas.microsoft.com/office/drawing/2014/main" xmlns="" id="{31F13E8D-AB69-4957-BBBD-1198FBD46C2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xmlns="" id="{B1704E04-7401-4482-BCF5-DD3ABAA5A9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44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ldergebnis fÃ¼r schiedsrichter">
            <a:extLst>
              <a:ext uri="{FF2B5EF4-FFF2-40B4-BE49-F238E27FC236}">
                <a16:creationId xmlns:a16="http://schemas.microsoft.com/office/drawing/2014/main" xmlns="" id="{8C03B4BE-C15D-48BE-A58A-60D80C863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688" y="-50691"/>
            <a:ext cx="12288688" cy="693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96688" y="4293096"/>
            <a:ext cx="12288688" cy="1872208"/>
          </a:xfrm>
          <a:prstGeom prst="rect">
            <a:avLst/>
          </a:prstGeom>
          <a:solidFill>
            <a:srgbClr val="A80000"/>
          </a:solidFill>
          <a:ln>
            <a:noFill/>
          </a:ln>
          <a:effectLst>
            <a:outerShdw dist="35921" dir="2700000" algn="ctr" rotWithShape="0">
              <a:srgbClr val="FAA2A2"/>
            </a:outerShdw>
          </a:effectLst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de-DE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wfv</a:t>
            </a:r>
            <a:r>
              <a: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Schiedsrichterwesen</a:t>
            </a:r>
          </a:p>
          <a:p>
            <a:pPr algn="ctr"/>
            <a:r>
              <a: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Verhaltenskodex Schiedsrichter</a:t>
            </a:r>
          </a:p>
        </p:txBody>
      </p:sp>
      <p:grpSp>
        <p:nvGrpSpPr>
          <p:cNvPr id="8" name="Group 5">
            <a:extLst>
              <a:ext uri="{FF2B5EF4-FFF2-40B4-BE49-F238E27FC236}">
                <a16:creationId xmlns:a16="http://schemas.microsoft.com/office/drawing/2014/main" xmlns="" id="{41AA7D83-743A-4097-A6F9-EC5B772F628E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xmlns="" id="{F9FE951F-07CE-4546-AC2D-7F97F1B3A9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xmlns="" id="{CA28561A-5319-49B4-AE0A-956ED41E10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Der spanische Schiedsrichter Carlos Del Cerro wÃ¤hrend des Spiels Schalke 04 gegen Manchester City im Achtelfinale der Champions League (imago sportfotodienst)">
            <a:extLst>
              <a:ext uri="{FF2B5EF4-FFF2-40B4-BE49-F238E27FC236}">
                <a16:creationId xmlns:a16="http://schemas.microsoft.com/office/drawing/2014/main" xmlns="" id="{E01D1170-954E-4A8A-BEE0-6C4053E1BA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35" b="18235"/>
          <a:stretch/>
        </p:blipFill>
        <p:spPr bwMode="auto">
          <a:xfrm>
            <a:off x="1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B0DD2A05-E6F6-4D54-9EFA-D7AFD7054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-34924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Stetige Weiterentwicklung des SR-Wesens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6BDE775-0EFB-4E25-87A0-B6C37FC8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de-DE" sz="4000" i="1" dirty="0"/>
              <a:t>Wertschätzend miteinander umgehen</a:t>
            </a:r>
          </a:p>
          <a:p>
            <a:pPr>
              <a:spcBef>
                <a:spcPts val="1800"/>
              </a:spcBef>
            </a:pPr>
            <a:r>
              <a:rPr lang="de-DE" sz="3200" b="1" dirty="0"/>
              <a:t>Respektvoller Umgang </a:t>
            </a:r>
            <a:r>
              <a:rPr lang="de-DE" sz="3200" dirty="0"/>
              <a:t>mit anderen Schiedsrichtern –   andere nicht „von oben herab“ behandeln</a:t>
            </a:r>
          </a:p>
          <a:p>
            <a:pPr>
              <a:spcBef>
                <a:spcPts val="1800"/>
              </a:spcBef>
            </a:pPr>
            <a:r>
              <a:rPr lang="de-DE" sz="3200" b="1" dirty="0"/>
              <a:t>Kritikfähig sein</a:t>
            </a:r>
            <a:r>
              <a:rPr lang="de-DE" sz="3200" dirty="0"/>
              <a:t> – andere Meinungen annehmen, Neid oder schädliche Konkurrenz ausräumen</a:t>
            </a:r>
          </a:p>
          <a:p>
            <a:pPr>
              <a:spcBef>
                <a:spcPts val="1800"/>
              </a:spcBef>
            </a:pPr>
            <a:r>
              <a:rPr lang="de-DE" sz="3200" b="1" dirty="0"/>
              <a:t>Persönliche und konstruktive Rückmeldung</a:t>
            </a:r>
            <a:r>
              <a:rPr lang="de-DE" sz="3200" dirty="0"/>
              <a:t> – mit dem Ziel andere Schiedsrichter besser zu machen</a:t>
            </a: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E8B74477-4755-4910-A75C-502394B1B7B8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xmlns="" id="{7B103633-A726-4C32-9E3A-E293F05F907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87B27B02-50C6-43F0-BEF2-E617E73976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0AD09EF-6275-4200-9A74-99BE5DAD35CA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07F7192F-49E5-4B15-8A38-70E167C8D339}"/>
              </a:ext>
            </a:extLst>
          </p:cNvPr>
          <p:cNvSpPr txBox="1">
            <a:spLocks/>
          </p:cNvSpPr>
          <p:nvPr/>
        </p:nvSpPr>
        <p:spPr>
          <a:xfrm>
            <a:off x="836984" y="-229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 dirty="0"/>
              <a:t>Stetige Weiterentwicklung der SR-Wesens</a:t>
            </a:r>
          </a:p>
        </p:txBody>
      </p:sp>
    </p:spTree>
    <p:extLst>
      <p:ext uri="{BB962C8B-B14F-4D97-AF65-F5344CB8AC3E}">
        <p14:creationId xmlns:p14="http://schemas.microsoft.com/office/powerpoint/2010/main" val="31187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Der spanische Schiedsrichter Carlos Del Cerro wÃ¤hrend des Spiels Schalke 04 gegen Manchester City im Achtelfinale der Champions League (imago sportfotodienst)">
            <a:extLst>
              <a:ext uri="{FF2B5EF4-FFF2-40B4-BE49-F238E27FC236}">
                <a16:creationId xmlns:a16="http://schemas.microsoft.com/office/drawing/2014/main" xmlns="" id="{E01D1170-954E-4A8A-BEE0-6C4053E1BA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35" b="18120"/>
          <a:stretch/>
        </p:blipFill>
        <p:spPr bwMode="auto">
          <a:xfrm>
            <a:off x="1" y="-9647"/>
            <a:ext cx="12192000" cy="686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B0DD2A05-E6F6-4D54-9EFA-D7AFD7054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48" y="-34924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Stetige Weiterentwicklung des SR-Wesens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6BDE775-0EFB-4E25-87A0-B6C37FC8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412776"/>
            <a:ext cx="10297144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de-DE" sz="4000" i="1" dirty="0"/>
              <a:t>Veränderungen mitgestalten</a:t>
            </a:r>
          </a:p>
          <a:p>
            <a:pPr>
              <a:spcBef>
                <a:spcPts val="1800"/>
              </a:spcBef>
            </a:pPr>
            <a:r>
              <a:rPr lang="de-DE" sz="3200" b="1" dirty="0"/>
              <a:t>Offen für Entwicklungen </a:t>
            </a:r>
            <a:r>
              <a:rPr lang="de-DE" sz="3200" dirty="0"/>
              <a:t>im Schiedsrichterbereich – konstruktive Mitarbeit bei anstehenden Veränderungen </a:t>
            </a:r>
          </a:p>
          <a:p>
            <a:pPr>
              <a:spcBef>
                <a:spcPts val="1800"/>
              </a:spcBef>
            </a:pPr>
            <a:r>
              <a:rPr lang="de-DE" sz="3200" b="1" dirty="0"/>
              <a:t>Respektieren von Vorbehalten</a:t>
            </a:r>
            <a:r>
              <a:rPr lang="de-DE" sz="3200" dirty="0"/>
              <a:t> – aktives Ansprechen und Klären von Sorgen, Problemen und Vorkommnissen 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xmlns="" id="{3B07224E-0D00-43B4-B025-D1B200106C3C}"/>
              </a:ext>
            </a:extLst>
          </p:cNvPr>
          <p:cNvGrpSpPr/>
          <p:nvPr/>
        </p:nvGrpSpPr>
        <p:grpSpPr>
          <a:xfrm>
            <a:off x="623392" y="5587751"/>
            <a:ext cx="10800000" cy="1152000"/>
            <a:chOff x="0" y="3157255"/>
            <a:chExt cx="5832648" cy="875160"/>
          </a:xfrm>
        </p:grpSpPr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xmlns="" id="{260946FF-B0EB-4233-8C7D-DAF2D1428665}"/>
                </a:ext>
              </a:extLst>
            </p:cNvPr>
            <p:cNvSpPr/>
            <p:nvPr/>
          </p:nvSpPr>
          <p:spPr>
            <a:xfrm>
              <a:off x="0" y="3157255"/>
              <a:ext cx="5832648" cy="87516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: abgerundete Ecken 4">
              <a:extLst>
                <a:ext uri="{FF2B5EF4-FFF2-40B4-BE49-F238E27FC236}">
                  <a16:creationId xmlns:a16="http://schemas.microsoft.com/office/drawing/2014/main" xmlns="" id="{8FBF238B-7C41-405C-BA7B-1C0914BB9801}"/>
                </a:ext>
              </a:extLst>
            </p:cNvPr>
            <p:cNvSpPr txBox="1"/>
            <p:nvPr/>
          </p:nvSpPr>
          <p:spPr>
            <a:xfrm>
              <a:off x="42722" y="3199977"/>
              <a:ext cx="5747204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de-DE" sz="3600" dirty="0"/>
                <a:t>Wir </a:t>
              </a:r>
              <a:r>
                <a:rPr lang="de-DE" sz="3600" b="1" dirty="0"/>
                <a:t>kritisieren konstruktiv </a:t>
              </a:r>
              <a:r>
                <a:rPr lang="de-DE" sz="3600" dirty="0"/>
                <a:t>und stehen </a:t>
              </a:r>
              <a:br>
                <a:rPr lang="de-DE" sz="3600" dirty="0"/>
              </a:br>
              <a:r>
                <a:rPr lang="de-DE" sz="3600" dirty="0"/>
                <a:t>Veränderungen </a:t>
              </a:r>
              <a:r>
                <a:rPr lang="de-DE" sz="3600" b="1" dirty="0"/>
                <a:t>offen</a:t>
              </a:r>
              <a:r>
                <a:rPr lang="de-DE" sz="3600" dirty="0"/>
                <a:t> gegenüber</a:t>
              </a:r>
            </a:p>
          </p:txBody>
        </p:sp>
      </p:grpSp>
      <p:grpSp>
        <p:nvGrpSpPr>
          <p:cNvPr id="8" name="Group 5">
            <a:extLst>
              <a:ext uri="{FF2B5EF4-FFF2-40B4-BE49-F238E27FC236}">
                <a16:creationId xmlns:a16="http://schemas.microsoft.com/office/drawing/2014/main" xmlns="" id="{EAEEC643-425C-47FF-A263-CE59A2C70099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xmlns="" id="{3BBBC3D4-CCE0-4839-870B-BB759EEACD5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xmlns="" id="{F02EA75E-F8FB-429E-BE04-2199C0982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AD5AE97A-A104-45F0-8D59-896D86228BAD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xmlns="" id="{6B2516C3-46BF-45F6-A023-7BC647B50506}"/>
              </a:ext>
            </a:extLst>
          </p:cNvPr>
          <p:cNvSpPr txBox="1">
            <a:spLocks/>
          </p:cNvSpPr>
          <p:nvPr/>
        </p:nvSpPr>
        <p:spPr>
          <a:xfrm>
            <a:off x="836984" y="-229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 dirty="0"/>
              <a:t>Stetige Weiterentwicklung der SR-Wesens</a:t>
            </a:r>
          </a:p>
        </p:txBody>
      </p:sp>
    </p:spTree>
    <p:extLst>
      <p:ext uri="{BB962C8B-B14F-4D97-AF65-F5344CB8AC3E}">
        <p14:creationId xmlns:p14="http://schemas.microsoft.com/office/powerpoint/2010/main" val="310396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Ãhnliches Foto">
            <a:extLst>
              <a:ext uri="{FF2B5EF4-FFF2-40B4-BE49-F238E27FC236}">
                <a16:creationId xmlns:a16="http://schemas.microsoft.com/office/drawing/2014/main" xmlns="" id="{013AC63A-0612-477B-AB60-3255EEA115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4" b="11504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7CF6D3CB-C060-49E7-9E13-B0CED70F9793}"/>
              </a:ext>
            </a:extLst>
          </p:cNvPr>
          <p:cNvSpPr/>
          <p:nvPr/>
        </p:nvSpPr>
        <p:spPr>
          <a:xfrm>
            <a:off x="407368" y="438107"/>
            <a:ext cx="9649072" cy="668868"/>
          </a:xfrm>
          <a:prstGeom prst="rect">
            <a:avLst/>
          </a:prstGeom>
          <a:solidFill>
            <a:srgbClr val="D50B31"/>
          </a:solidFill>
        </p:spPr>
        <p:txBody>
          <a:bodyPr anchor="ctr">
            <a:noAutofit/>
          </a:bodyPr>
          <a:lstStyle/>
          <a:p>
            <a:pPr algn="ctr"/>
            <a:r>
              <a: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Verhaltenskodex für Schiedsrichter im </a:t>
            </a:r>
            <a:r>
              <a:rPr lang="de-DE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wfv</a:t>
            </a:r>
            <a:endParaRPr lang="de-D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xmlns="" id="{48B6984B-FF31-4159-A43A-5C1150368F24}"/>
              </a:ext>
            </a:extLst>
          </p:cNvPr>
          <p:cNvGrpSpPr/>
          <p:nvPr/>
        </p:nvGrpSpPr>
        <p:grpSpPr>
          <a:xfrm>
            <a:off x="551384" y="1931538"/>
            <a:ext cx="5400000" cy="1325563"/>
            <a:chOff x="1876754" y="2010"/>
            <a:chExt cx="3904675" cy="2342805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xmlns="" id="{7783ACF2-2614-494B-BAEC-8494DD514A2B}"/>
                </a:ext>
              </a:extLst>
            </p:cNvPr>
            <p:cNvSpPr/>
            <p:nvPr/>
          </p:nvSpPr>
          <p:spPr>
            <a:xfrm>
              <a:off x="1876754" y="2010"/>
              <a:ext cx="3904675" cy="234280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xmlns="" id="{C0D1EA48-7948-4538-8967-12C499B4F7B5}"/>
                </a:ext>
              </a:extLst>
            </p:cNvPr>
            <p:cNvSpPr txBox="1"/>
            <p:nvPr/>
          </p:nvSpPr>
          <p:spPr>
            <a:xfrm>
              <a:off x="1876754" y="2010"/>
              <a:ext cx="3904675" cy="2342805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500" kern="1200" dirty="0"/>
                <a:t>Wir stehen für einen </a:t>
              </a:r>
              <a:r>
                <a:rPr lang="de-DE" sz="2500" b="1" kern="1200" dirty="0"/>
                <a:t>erfolgreichen</a:t>
              </a:r>
              <a:r>
                <a:rPr lang="de-DE" sz="2500" kern="1200" dirty="0"/>
                <a:t> und </a:t>
              </a:r>
              <a:r>
                <a:rPr lang="de-DE" sz="2500" b="1" kern="1200" dirty="0"/>
                <a:t>zukunftsfähigen Fußball </a:t>
              </a:r>
              <a:r>
                <a:rPr lang="de-DE" sz="2500" kern="1200" dirty="0"/>
                <a:t>im </a:t>
              </a:r>
              <a:r>
                <a:rPr lang="de-DE" sz="2500" dirty="0" smtClean="0"/>
                <a:t>WFV</a:t>
              </a:r>
              <a:endParaRPr lang="de-DE" sz="2500" kern="1200" dirty="0"/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xmlns="" id="{3C23282B-52B6-4E57-B52E-1A4748DE06E5}"/>
              </a:ext>
            </a:extLst>
          </p:cNvPr>
          <p:cNvGrpSpPr/>
          <p:nvPr/>
        </p:nvGrpSpPr>
        <p:grpSpPr>
          <a:xfrm>
            <a:off x="6114437" y="1931538"/>
            <a:ext cx="5400000" cy="1325563"/>
            <a:chOff x="6171897" y="2010"/>
            <a:chExt cx="3904675" cy="234280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xmlns="" id="{D1D085D6-0925-4A9E-AFD6-0C88CF7DEF5B}"/>
                </a:ext>
              </a:extLst>
            </p:cNvPr>
            <p:cNvSpPr/>
            <p:nvPr/>
          </p:nvSpPr>
          <p:spPr>
            <a:xfrm>
              <a:off x="6171897" y="2010"/>
              <a:ext cx="3904675" cy="234280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xmlns="" id="{45BF216B-5F3D-4A28-AFD2-DB676DBD6093}"/>
                </a:ext>
              </a:extLst>
            </p:cNvPr>
            <p:cNvSpPr txBox="1"/>
            <p:nvPr/>
          </p:nvSpPr>
          <p:spPr>
            <a:xfrm>
              <a:off x="6171897" y="2010"/>
              <a:ext cx="3904675" cy="2342805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500" kern="1200" dirty="0"/>
                <a:t>Wir verhalten uns </a:t>
              </a:r>
              <a:r>
                <a:rPr lang="de-DE" sz="2500" b="1" kern="1200" dirty="0"/>
                <a:t>respektvoll</a:t>
              </a:r>
              <a:r>
                <a:rPr lang="de-DE" sz="2500" kern="1200" dirty="0"/>
                <a:t>, </a:t>
              </a:r>
              <a:r>
                <a:rPr lang="de-DE" sz="2500" b="1" kern="1200" dirty="0"/>
                <a:t>verantwortungsbewusst</a:t>
              </a:r>
              <a:r>
                <a:rPr lang="de-DE" sz="2500" kern="1200" dirty="0"/>
                <a:t>, </a:t>
              </a:r>
              <a:r>
                <a:rPr lang="de-DE" sz="2500" b="1" kern="1200" dirty="0"/>
                <a:t>fair </a:t>
              </a:r>
              <a:r>
                <a:rPr lang="de-DE" sz="2500" kern="1200" dirty="0"/>
                <a:t>und </a:t>
              </a:r>
              <a:r>
                <a:rPr lang="de-DE" sz="2500" b="1" kern="1200" dirty="0"/>
                <a:t>regelkonform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xmlns="" id="{A4559326-9519-4975-B426-19349014C451}"/>
              </a:ext>
            </a:extLst>
          </p:cNvPr>
          <p:cNvGrpSpPr/>
          <p:nvPr/>
        </p:nvGrpSpPr>
        <p:grpSpPr>
          <a:xfrm>
            <a:off x="551385" y="3430228"/>
            <a:ext cx="5399999" cy="1302871"/>
            <a:chOff x="1876754" y="2735283"/>
            <a:chExt cx="3904675" cy="2342805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xmlns="" id="{9D67D1C1-B739-4D5A-9F66-0D93E3385AC8}"/>
                </a:ext>
              </a:extLst>
            </p:cNvPr>
            <p:cNvSpPr/>
            <p:nvPr/>
          </p:nvSpPr>
          <p:spPr>
            <a:xfrm>
              <a:off x="1876754" y="2735283"/>
              <a:ext cx="3904675" cy="234280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xmlns="" id="{8350116E-E4E9-4A31-9B97-36603A546C84}"/>
                </a:ext>
              </a:extLst>
            </p:cNvPr>
            <p:cNvSpPr txBox="1"/>
            <p:nvPr/>
          </p:nvSpPr>
          <p:spPr>
            <a:xfrm>
              <a:off x="1876754" y="2735283"/>
              <a:ext cx="3904675" cy="2342805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500" kern="1200" dirty="0"/>
                <a:t>Wir sind </a:t>
              </a:r>
              <a:r>
                <a:rPr lang="de-DE" sz="2500" b="1" kern="1200" dirty="0"/>
                <a:t>zuverlässig</a:t>
              </a:r>
              <a:r>
                <a:rPr lang="de-DE" sz="2500" kern="1200" dirty="0"/>
                <a:t>, </a:t>
              </a:r>
              <a:r>
                <a:rPr lang="de-DE" sz="2500" b="1" kern="1200" dirty="0"/>
                <a:t>ehrlich</a:t>
              </a:r>
              <a:r>
                <a:rPr lang="de-DE" sz="2500" kern="1200" dirty="0"/>
                <a:t> und unterstützen die </a:t>
              </a:r>
              <a:r>
                <a:rPr lang="de-DE" sz="2500" b="1" kern="1200" dirty="0"/>
                <a:t>Schiedsrichtergemeinschaft 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xmlns="" id="{18CBBE06-3E34-419A-B472-2DA583AE089F}"/>
              </a:ext>
            </a:extLst>
          </p:cNvPr>
          <p:cNvGrpSpPr/>
          <p:nvPr/>
        </p:nvGrpSpPr>
        <p:grpSpPr>
          <a:xfrm>
            <a:off x="6112564" y="3429000"/>
            <a:ext cx="5400000" cy="1325563"/>
            <a:chOff x="6171897" y="2735283"/>
            <a:chExt cx="3904675" cy="2342805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xmlns="" id="{2D8B712B-5721-47A3-9157-A7A792124954}"/>
                </a:ext>
              </a:extLst>
            </p:cNvPr>
            <p:cNvSpPr/>
            <p:nvPr/>
          </p:nvSpPr>
          <p:spPr>
            <a:xfrm>
              <a:off x="6171897" y="2735283"/>
              <a:ext cx="3904675" cy="234280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xmlns="" id="{D40C1D17-9140-4AB2-B56B-453D4FCA942B}"/>
                </a:ext>
              </a:extLst>
            </p:cNvPr>
            <p:cNvSpPr txBox="1"/>
            <p:nvPr/>
          </p:nvSpPr>
          <p:spPr>
            <a:xfrm>
              <a:off x="6171897" y="2735283"/>
              <a:ext cx="3904675" cy="2342805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500" kern="1200" dirty="0"/>
                <a:t>Wir </a:t>
              </a:r>
              <a:r>
                <a:rPr lang="de-DE" sz="2500" b="1" kern="1200" dirty="0"/>
                <a:t>kritisieren konstruktiv </a:t>
              </a:r>
              <a:r>
                <a:rPr lang="de-DE" sz="2500" kern="1200" dirty="0"/>
                <a:t>und stehen Veränderungen </a:t>
              </a:r>
              <a:r>
                <a:rPr lang="de-DE" sz="2500" b="1" kern="1200" dirty="0"/>
                <a:t>offen</a:t>
              </a:r>
              <a:r>
                <a:rPr lang="de-DE" sz="2500" kern="1200" dirty="0"/>
                <a:t> gegenüber</a:t>
              </a:r>
            </a:p>
          </p:txBody>
        </p:sp>
      </p:grpSp>
      <p:sp>
        <p:nvSpPr>
          <p:cNvPr id="20" name="Text Box 4">
            <a:extLst>
              <a:ext uri="{FF2B5EF4-FFF2-40B4-BE49-F238E27FC236}">
                <a16:creationId xmlns:a16="http://schemas.microsoft.com/office/drawing/2014/main" xmlns="" id="{59BFBEC6-02FF-454A-9CC5-3324BF646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364" y="5682332"/>
            <a:ext cx="12193858" cy="905720"/>
          </a:xfrm>
          <a:prstGeom prst="rect">
            <a:avLst/>
          </a:prstGeom>
          <a:solidFill>
            <a:srgbClr val="D50B31"/>
          </a:solidFill>
          <a:ln>
            <a:noFill/>
          </a:ln>
          <a:effectLst>
            <a:outerShdw dist="35921" dir="2700000" algn="ctr" rotWithShape="0">
              <a:srgbClr val="FAA2A2"/>
            </a:outerShdw>
          </a:effectLst>
        </p:spPr>
        <p:txBody>
          <a:bodyPr wrap="square" bIns="14400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Dein</a:t>
            </a: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Beitrag für den Fußball und das Schiedsrichterwesen</a:t>
            </a:r>
          </a:p>
        </p:txBody>
      </p:sp>
      <p:grpSp>
        <p:nvGrpSpPr>
          <p:cNvPr id="22" name="Group 5">
            <a:extLst>
              <a:ext uri="{FF2B5EF4-FFF2-40B4-BE49-F238E27FC236}">
                <a16:creationId xmlns:a16="http://schemas.microsoft.com/office/drawing/2014/main" xmlns="" id="{2E326868-7D3C-4A91-B0B5-9F2DFEB81A9E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xmlns="" id="{F69CF98C-0812-4676-8B29-CA2A1C1C5CF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24" name="Picture 6">
              <a:extLst>
                <a:ext uri="{FF2B5EF4-FFF2-40B4-BE49-F238E27FC236}">
                  <a16:creationId xmlns:a16="http://schemas.microsoft.com/office/drawing/2014/main" xmlns="" id="{806F3A89-1BE8-4E2F-8630-A950F3C649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111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ildergebnis fÃ¼r gras stadt">
            <a:extLst>
              <a:ext uri="{FF2B5EF4-FFF2-40B4-BE49-F238E27FC236}">
                <a16:creationId xmlns:a16="http://schemas.microsoft.com/office/drawing/2014/main" xmlns="" id="{12862D70-0564-4A31-8139-356D2DC79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7" b="16014"/>
          <a:stretch/>
        </p:blipFill>
        <p:spPr bwMode="auto">
          <a:xfrm>
            <a:off x="-27833" y="0"/>
            <a:ext cx="122198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Ã¼r Schiedsrichter">
            <a:extLst>
              <a:ext uri="{FF2B5EF4-FFF2-40B4-BE49-F238E27FC236}">
                <a16:creationId xmlns:a16="http://schemas.microsoft.com/office/drawing/2014/main" xmlns="" id="{9494DD59-C62C-4F69-93DE-8050A1F17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712" y="1067588"/>
            <a:ext cx="4248472" cy="53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5">
            <a:extLst>
              <a:ext uri="{FF2B5EF4-FFF2-40B4-BE49-F238E27FC236}">
                <a16:creationId xmlns:a16="http://schemas.microsoft.com/office/drawing/2014/main" xmlns="" id="{AF2C7E2A-C0EA-4EF1-B4FE-9CD26B10FD54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utoShape 4">
              <a:extLst>
                <a:ext uri="{FF2B5EF4-FFF2-40B4-BE49-F238E27FC236}">
                  <a16:creationId xmlns:a16="http://schemas.microsoft.com/office/drawing/2014/main" xmlns="" id="{99C56DB4-53C3-4674-B9AD-822DBF4E39A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28" name="Picture 6">
              <a:extLst>
                <a:ext uri="{FF2B5EF4-FFF2-40B4-BE49-F238E27FC236}">
                  <a16:creationId xmlns:a16="http://schemas.microsoft.com/office/drawing/2014/main" xmlns="" id="{08A0BA51-2707-4BC7-B974-211C94D8F0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xmlns="" id="{176EEEE8-8336-46DA-9534-2C86B7BC9ADE}"/>
              </a:ext>
            </a:extLst>
          </p:cNvPr>
          <p:cNvSpPr/>
          <p:nvPr/>
        </p:nvSpPr>
        <p:spPr>
          <a:xfrm>
            <a:off x="2999656" y="1268087"/>
            <a:ext cx="76972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b="1" dirty="0"/>
              <a:t>Was kann jeder einzelne dazu beitragen, damit das Schiedsrichterwesen erfolgreich ist? </a:t>
            </a:r>
          </a:p>
        </p:txBody>
      </p:sp>
    </p:spTree>
    <p:extLst>
      <p:ext uri="{BB962C8B-B14F-4D97-AF65-F5344CB8AC3E}">
        <p14:creationId xmlns:p14="http://schemas.microsoft.com/office/powerpoint/2010/main" val="90567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ildergebnis fÃ¼r gras stadt">
            <a:extLst>
              <a:ext uri="{FF2B5EF4-FFF2-40B4-BE49-F238E27FC236}">
                <a16:creationId xmlns:a16="http://schemas.microsoft.com/office/drawing/2014/main" xmlns="" id="{12862D70-0564-4A31-8139-356D2DC79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7" b="16014"/>
          <a:stretch/>
        </p:blipFill>
        <p:spPr bwMode="auto">
          <a:xfrm>
            <a:off x="-30225" y="-225309"/>
            <a:ext cx="122198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Ã¼r Schiedsrichter">
            <a:extLst>
              <a:ext uri="{FF2B5EF4-FFF2-40B4-BE49-F238E27FC236}">
                <a16:creationId xmlns:a16="http://schemas.microsoft.com/office/drawing/2014/main" xmlns="" id="{9494DD59-C62C-4F69-93DE-8050A1F17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712" y="1067588"/>
            <a:ext cx="4248472" cy="53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xmlns="" id="{8CC8548B-0B9E-4A3D-AAD8-BF7A4928EE45}"/>
              </a:ext>
            </a:extLst>
          </p:cNvPr>
          <p:cNvSpPr txBox="1">
            <a:spLocks/>
          </p:cNvSpPr>
          <p:nvPr/>
        </p:nvSpPr>
        <p:spPr>
          <a:xfrm>
            <a:off x="407369" y="404664"/>
            <a:ext cx="9513120" cy="4084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000" b="1" dirty="0"/>
              <a:t>Was kann jeder einzelne dazu beitragen, damit das Schiedsrichterwesen erfolgreich ist? </a:t>
            </a:r>
          </a:p>
        </p:txBody>
      </p:sp>
      <p:grpSp>
        <p:nvGrpSpPr>
          <p:cNvPr id="26" name="Group 5">
            <a:extLst>
              <a:ext uri="{FF2B5EF4-FFF2-40B4-BE49-F238E27FC236}">
                <a16:creationId xmlns:a16="http://schemas.microsoft.com/office/drawing/2014/main" xmlns="" id="{AF2C7E2A-C0EA-4EF1-B4FE-9CD26B10FD54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utoShape 4">
              <a:extLst>
                <a:ext uri="{FF2B5EF4-FFF2-40B4-BE49-F238E27FC236}">
                  <a16:creationId xmlns:a16="http://schemas.microsoft.com/office/drawing/2014/main" xmlns="" id="{99C56DB4-53C3-4674-B9AD-822DBF4E39A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28" name="Picture 6">
              <a:extLst>
                <a:ext uri="{FF2B5EF4-FFF2-40B4-BE49-F238E27FC236}">
                  <a16:creationId xmlns:a16="http://schemas.microsoft.com/office/drawing/2014/main" xmlns="" id="{08A0BA51-2707-4BC7-B974-211C94D8F0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feld 1"/>
          <p:cNvSpPr txBox="1"/>
          <p:nvPr/>
        </p:nvSpPr>
        <p:spPr>
          <a:xfrm>
            <a:off x="3670144" y="1532589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670144" y="2060765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671342" y="2584584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671342" y="3638243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673133" y="3108403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3670144" y="4152458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646090" y="4693693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646090" y="5206117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3648085" y="5729936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  _________________________________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68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ldergebnis fÃ¼r schiedsrichter">
            <a:extLst>
              <a:ext uri="{FF2B5EF4-FFF2-40B4-BE49-F238E27FC236}">
                <a16:creationId xmlns:a16="http://schemas.microsoft.com/office/drawing/2014/main" xmlns="" id="{8C03B4BE-C15D-48BE-A58A-60D80C863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68" y="-11108"/>
            <a:ext cx="12193858" cy="688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13668" y="3501008"/>
            <a:ext cx="12193858" cy="2880320"/>
          </a:xfrm>
          <a:prstGeom prst="rect">
            <a:avLst/>
          </a:prstGeom>
          <a:solidFill>
            <a:srgbClr val="A80000"/>
          </a:solidFill>
          <a:ln>
            <a:noFill/>
          </a:ln>
          <a:effectLst>
            <a:outerShdw dist="35921" dir="2700000" algn="ctr" rotWithShape="0">
              <a:srgbClr val="FAA2A2"/>
            </a:outerShdw>
          </a:effectLst>
        </p:spPr>
        <p:txBody>
          <a:bodyPr wrap="square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Verhaltenskodex SR - </a:t>
            </a:r>
          </a:p>
          <a:p>
            <a:pPr algn="ctr">
              <a:lnSpc>
                <a:spcPct val="150000"/>
              </a:lnSpc>
            </a:pPr>
            <a:endParaRPr lang="de-D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Dein</a:t>
            </a: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Beitrag für den Fußball und </a:t>
            </a:r>
            <a:b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Schiedsrichterwesen im </a:t>
            </a:r>
            <a:r>
              <a:rPr lang="de-DE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wfv</a:t>
            </a:r>
            <a:endParaRPr lang="de-D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xmlns="" id="{2EF3E422-9D29-4F3B-8070-F46EA0FF4BBC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xmlns="" id="{0C32A317-5D93-47A9-A142-73EA03A6852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xmlns="" id="{45BB78E4-C4DE-41BF-91D0-072FE34D75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35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ildergebnis fÃ¼r gras stadt">
            <a:extLst>
              <a:ext uri="{FF2B5EF4-FFF2-40B4-BE49-F238E27FC236}">
                <a16:creationId xmlns:a16="http://schemas.microsoft.com/office/drawing/2014/main" xmlns="" id="{12862D70-0564-4A31-8139-356D2DC79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7" b="16014"/>
          <a:stretch/>
        </p:blipFill>
        <p:spPr bwMode="auto">
          <a:xfrm>
            <a:off x="-30225" y="-225309"/>
            <a:ext cx="122198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Ã¼r Schiedsrichter">
            <a:extLst>
              <a:ext uri="{FF2B5EF4-FFF2-40B4-BE49-F238E27FC236}">
                <a16:creationId xmlns:a16="http://schemas.microsoft.com/office/drawing/2014/main" xmlns="" id="{9494DD59-C62C-4F69-93DE-8050A1F17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408" y="1318897"/>
            <a:ext cx="4248472" cy="53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xmlns="" id="{8CC8548B-0B9E-4A3D-AAD8-BF7A4928EE45}"/>
              </a:ext>
            </a:extLst>
          </p:cNvPr>
          <p:cNvSpPr txBox="1">
            <a:spLocks/>
          </p:cNvSpPr>
          <p:nvPr/>
        </p:nvSpPr>
        <p:spPr>
          <a:xfrm>
            <a:off x="407369" y="404664"/>
            <a:ext cx="9513120" cy="4084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000" b="1" dirty="0" smtClean="0"/>
              <a:t>Konstruktive Kritik und Verbesserungsvorschläge für die SR-Gruppe Saulgau</a:t>
            </a:r>
            <a:endParaRPr lang="de-DE" sz="2000" b="1" dirty="0"/>
          </a:p>
        </p:txBody>
      </p:sp>
      <p:grpSp>
        <p:nvGrpSpPr>
          <p:cNvPr id="26" name="Group 5">
            <a:extLst>
              <a:ext uri="{FF2B5EF4-FFF2-40B4-BE49-F238E27FC236}">
                <a16:creationId xmlns:a16="http://schemas.microsoft.com/office/drawing/2014/main" xmlns="" id="{AF2C7E2A-C0EA-4EF1-B4FE-9CD26B10FD54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utoShape 4">
              <a:extLst>
                <a:ext uri="{FF2B5EF4-FFF2-40B4-BE49-F238E27FC236}">
                  <a16:creationId xmlns:a16="http://schemas.microsoft.com/office/drawing/2014/main" xmlns="" id="{99C56DB4-53C3-4674-B9AD-822DBF4E39A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28" name="Picture 6">
              <a:extLst>
                <a:ext uri="{FF2B5EF4-FFF2-40B4-BE49-F238E27FC236}">
                  <a16:creationId xmlns:a16="http://schemas.microsoft.com/office/drawing/2014/main" xmlns="" id="{08A0BA51-2707-4BC7-B974-211C94D8F0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feld 1"/>
          <p:cNvSpPr txBox="1"/>
          <p:nvPr/>
        </p:nvSpPr>
        <p:spPr>
          <a:xfrm>
            <a:off x="191344" y="1844367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____________________________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018767" y="1153879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Negativ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197277" y="2483264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____________________________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09727" y="3122161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____________________________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222177" y="3753624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____________________________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222177" y="4377653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____________________________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22177" y="4986814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____________________________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032104" y="1917193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032104" y="2516563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7032104" y="3161820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7032104" y="3808151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7032104" y="4453408"/>
            <a:ext cx="483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7032104" y="5100100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_________________________________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336717" y="115387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Positiv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79376" y="1922008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Kritik</a:t>
            </a:r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27448" y="2204864"/>
            <a:ext cx="13195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Verbesserungsvorschlag</a:t>
            </a:r>
            <a:endParaRPr lang="de-DE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ildergebnis fÃ¼r gras stadt">
            <a:extLst>
              <a:ext uri="{FF2B5EF4-FFF2-40B4-BE49-F238E27FC236}">
                <a16:creationId xmlns:a16="http://schemas.microsoft.com/office/drawing/2014/main" xmlns="" id="{12862D70-0564-4A31-8139-356D2DC79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7" b="16014"/>
          <a:stretch/>
        </p:blipFill>
        <p:spPr bwMode="auto">
          <a:xfrm>
            <a:off x="-27833" y="0"/>
            <a:ext cx="122198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">
            <a:extLst>
              <a:ext uri="{FF2B5EF4-FFF2-40B4-BE49-F238E27FC236}">
                <a16:creationId xmlns:a16="http://schemas.microsoft.com/office/drawing/2014/main" xmlns="" id="{AF2C7E2A-C0EA-4EF1-B4FE-9CD26B10FD54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utoShape 4">
              <a:extLst>
                <a:ext uri="{FF2B5EF4-FFF2-40B4-BE49-F238E27FC236}">
                  <a16:creationId xmlns:a16="http://schemas.microsoft.com/office/drawing/2014/main" xmlns="" id="{99C56DB4-53C3-4674-B9AD-822DBF4E39A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28" name="Picture 6">
              <a:extLst>
                <a:ext uri="{FF2B5EF4-FFF2-40B4-BE49-F238E27FC236}">
                  <a16:creationId xmlns:a16="http://schemas.microsoft.com/office/drawing/2014/main" xmlns="" id="{08A0BA51-2707-4BC7-B974-211C94D8F0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xmlns="" id="{176EEEE8-8336-46DA-9534-2C86B7BC9ADE}"/>
              </a:ext>
            </a:extLst>
          </p:cNvPr>
          <p:cNvSpPr/>
          <p:nvPr/>
        </p:nvSpPr>
        <p:spPr>
          <a:xfrm>
            <a:off x="911424" y="1268087"/>
            <a:ext cx="9785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 smtClean="0"/>
              <a:t>Herzlichen Dank für Eure Teilnahme und Mitarbeit an der Schulungsmaßnahme!</a:t>
            </a:r>
          </a:p>
          <a:p>
            <a:pPr algn="ctr"/>
            <a:endParaRPr lang="de-DE" sz="4000" b="1" dirty="0" smtClean="0"/>
          </a:p>
          <a:p>
            <a:pPr algn="ctr"/>
            <a:r>
              <a:rPr lang="de-DE" sz="4000" b="1" dirty="0" smtClean="0"/>
              <a:t>Dank auch dem SV </a:t>
            </a:r>
            <a:r>
              <a:rPr lang="de-DE" sz="4000" b="1" dirty="0" err="1" smtClean="0"/>
              <a:t>Ölkofen</a:t>
            </a:r>
            <a:endParaRPr lang="de-DE" sz="4000" b="1" dirty="0" smtClean="0"/>
          </a:p>
          <a:p>
            <a:pPr algn="ctr"/>
            <a:r>
              <a:rPr lang="de-DE" sz="4000" b="1" dirty="0" smtClean="0"/>
              <a:t>für die Bereitstellung der Räumlichkeit/Bewirtung</a:t>
            </a:r>
          </a:p>
          <a:p>
            <a:pPr algn="ctr"/>
            <a:endParaRPr lang="de-DE" sz="4000" b="1" dirty="0" smtClean="0"/>
          </a:p>
          <a:p>
            <a:pPr algn="ctr"/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90567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dergebnis fÃ¼r schiedsrichter">
            <a:extLst>
              <a:ext uri="{FF2B5EF4-FFF2-40B4-BE49-F238E27FC236}">
                <a16:creationId xmlns:a16="http://schemas.microsoft.com/office/drawing/2014/main" xmlns="" id="{40623F85-9529-48AB-8762-EC9BA192A2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2" t="19051"/>
          <a:stretch/>
        </p:blipFill>
        <p:spPr bwMode="auto">
          <a:xfrm>
            <a:off x="0" y="0"/>
            <a:ext cx="12192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747B9F8-F87A-4605-9E0D-ECA15E383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2857BFB3-2B17-4929-B3FF-35EF4D257496}"/>
              </a:ext>
            </a:extLst>
          </p:cNvPr>
          <p:cNvSpPr/>
          <p:nvPr/>
        </p:nvSpPr>
        <p:spPr>
          <a:xfrm>
            <a:off x="655985" y="1887467"/>
            <a:ext cx="54726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b="1" dirty="0"/>
              <a:t>Welche Verantwortung  hat ein </a:t>
            </a:r>
            <a:r>
              <a:rPr lang="de-DE" sz="5400" b="1" dirty="0" smtClean="0"/>
              <a:t>Schiedsrichter?</a:t>
            </a:r>
            <a:endParaRPr lang="de-DE" sz="5400" b="1" dirty="0"/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xmlns="" id="{96E0E513-D013-4722-AE02-2F5366C4553A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AutoShape 4">
              <a:extLst>
                <a:ext uri="{FF2B5EF4-FFF2-40B4-BE49-F238E27FC236}">
                  <a16:creationId xmlns:a16="http://schemas.microsoft.com/office/drawing/2014/main" xmlns="" id="{C3E1F571-AA6A-45BA-822D-D1897C5835B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xmlns="" id="{45E6ED11-F63B-4A69-951C-76B6683928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0B071976-A3EB-404A-B755-D676A125B6EF}"/>
              </a:ext>
            </a:extLst>
          </p:cNvPr>
          <p:cNvSpPr txBox="1"/>
          <p:nvPr/>
        </p:nvSpPr>
        <p:spPr>
          <a:xfrm>
            <a:off x="431801" y="40481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xmlns="" id="{4DA0E695-6F1F-46DA-8F80-C561581C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535" y="-56803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Zentrale Frage</a:t>
            </a:r>
          </a:p>
        </p:txBody>
      </p:sp>
    </p:spTree>
    <p:extLst>
      <p:ext uri="{BB962C8B-B14F-4D97-AF65-F5344CB8AC3E}">
        <p14:creationId xmlns:p14="http://schemas.microsoft.com/office/powerpoint/2010/main" val="12995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ildergebnis fÃ¼r gras stadt">
            <a:extLst>
              <a:ext uri="{FF2B5EF4-FFF2-40B4-BE49-F238E27FC236}">
                <a16:creationId xmlns:a16="http://schemas.microsoft.com/office/drawing/2014/main" xmlns="" id="{12862D70-0564-4A31-8139-356D2DC79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7" b="16014"/>
          <a:stretch/>
        </p:blipFill>
        <p:spPr bwMode="auto">
          <a:xfrm>
            <a:off x="-30225" y="-225309"/>
            <a:ext cx="122198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Ã¼r Schiedsrichter">
            <a:extLst>
              <a:ext uri="{FF2B5EF4-FFF2-40B4-BE49-F238E27FC236}">
                <a16:creationId xmlns:a16="http://schemas.microsoft.com/office/drawing/2014/main" xmlns="" id="{9494DD59-C62C-4F69-93DE-8050A1F17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1124744"/>
            <a:ext cx="4248472" cy="53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FE0A4299-9E63-4822-AF4C-D859B42ACD0F}"/>
              </a:ext>
            </a:extLst>
          </p:cNvPr>
          <p:cNvSpPr txBox="1"/>
          <p:nvPr/>
        </p:nvSpPr>
        <p:spPr>
          <a:xfrm>
            <a:off x="2357376" y="146975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/>
              <a:t>Beim Pfeifen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3078A882-281A-4509-8A5F-7554893AE181}"/>
              </a:ext>
            </a:extLst>
          </p:cNvPr>
          <p:cNvSpPr txBox="1"/>
          <p:nvPr/>
        </p:nvSpPr>
        <p:spPr>
          <a:xfrm>
            <a:off x="2063552" y="210225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/>
              <a:t>Als Zuschauer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DBBDE13A-AD51-4ACA-82A2-ECC8FEC4AB57}"/>
              </a:ext>
            </a:extLst>
          </p:cNvPr>
          <p:cNvSpPr txBox="1"/>
          <p:nvPr/>
        </p:nvSpPr>
        <p:spPr>
          <a:xfrm>
            <a:off x="1363440" y="274068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/>
              <a:t>Als Spieler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11F88544-D45B-4FE5-9558-6F5B5F195400}"/>
              </a:ext>
            </a:extLst>
          </p:cNvPr>
          <p:cNvSpPr txBox="1"/>
          <p:nvPr/>
        </p:nvSpPr>
        <p:spPr>
          <a:xfrm>
            <a:off x="1931120" y="475690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/>
              <a:t>In der Schulung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DFD2EE1B-306C-40F8-BCF8-EB0C7AD05B6D}"/>
              </a:ext>
            </a:extLst>
          </p:cNvPr>
          <p:cNvSpPr txBox="1"/>
          <p:nvPr/>
        </p:nvSpPr>
        <p:spPr>
          <a:xfrm>
            <a:off x="1935496" y="546263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/>
              <a:t>Als SR Pate 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8CC8548B-0B9E-4A3D-AAD8-BF7A4928EE45}"/>
              </a:ext>
            </a:extLst>
          </p:cNvPr>
          <p:cNvSpPr txBox="1">
            <a:spLocks/>
          </p:cNvSpPr>
          <p:nvPr/>
        </p:nvSpPr>
        <p:spPr>
          <a:xfrm>
            <a:off x="801588" y="404664"/>
            <a:ext cx="7886700" cy="4084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 dirty="0"/>
              <a:t>Wir sind immer Schiedsrichter …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D57C83CE-A33C-4171-8347-EF7EE02C9FB3}"/>
              </a:ext>
            </a:extLst>
          </p:cNvPr>
          <p:cNvSpPr txBox="1"/>
          <p:nvPr/>
        </p:nvSpPr>
        <p:spPr>
          <a:xfrm>
            <a:off x="1067024" y="34127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/>
              <a:t>Als Schüler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AD99450D-38D5-4EA8-B0D4-405A7C7DE5B3}"/>
              </a:ext>
            </a:extLst>
          </p:cNvPr>
          <p:cNvSpPr txBox="1"/>
          <p:nvPr/>
        </p:nvSpPr>
        <p:spPr>
          <a:xfrm>
            <a:off x="1571080" y="408483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/>
              <a:t>Als Mitarbeiter</a:t>
            </a:r>
          </a:p>
        </p:txBody>
      </p:sp>
      <p:grpSp>
        <p:nvGrpSpPr>
          <p:cNvPr id="26" name="Group 5">
            <a:extLst>
              <a:ext uri="{FF2B5EF4-FFF2-40B4-BE49-F238E27FC236}">
                <a16:creationId xmlns:a16="http://schemas.microsoft.com/office/drawing/2014/main" xmlns="" id="{AF2C7E2A-C0EA-4EF1-B4FE-9CD26B10FD54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AutoShape 4">
              <a:extLst>
                <a:ext uri="{FF2B5EF4-FFF2-40B4-BE49-F238E27FC236}">
                  <a16:creationId xmlns:a16="http://schemas.microsoft.com/office/drawing/2014/main" xmlns="" id="{99C56DB4-53C3-4674-B9AD-822DBF4E39A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28" name="Picture 6">
              <a:extLst>
                <a:ext uri="{FF2B5EF4-FFF2-40B4-BE49-F238E27FC236}">
                  <a16:creationId xmlns:a16="http://schemas.microsoft.com/office/drawing/2014/main" xmlns="" id="{08A0BA51-2707-4BC7-B974-211C94D8F0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03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ldergebnis fÃ¼r FuÃball">
            <a:extLst>
              <a:ext uri="{FF2B5EF4-FFF2-40B4-BE49-F238E27FC236}">
                <a16:creationId xmlns:a16="http://schemas.microsoft.com/office/drawing/2014/main" xmlns="" id="{B612ABBE-A58B-46EA-8048-78462C5740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2" b="39191"/>
          <a:stretch/>
        </p:blipFill>
        <p:spPr bwMode="auto">
          <a:xfrm flipH="1">
            <a:off x="-1217" y="0"/>
            <a:ext cx="12192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2DE3165-BD82-40D5-9E1F-CCF8E6B7F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997" y="1780768"/>
            <a:ext cx="6481936" cy="670294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de-DE" sz="4000" i="1" dirty="0"/>
              <a:t>Für Freude am Fußball </a:t>
            </a:r>
            <a:r>
              <a:rPr lang="de-DE" sz="4000" i="1" dirty="0" smtClean="0"/>
              <a:t>sorgen</a:t>
            </a:r>
            <a:endParaRPr lang="de-DE" sz="4000" i="1" dirty="0"/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xmlns="" id="{9684642F-8D29-4C7F-8E2E-F0D8F8A531FA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>
              <a:extLst>
                <a:ext uri="{FF2B5EF4-FFF2-40B4-BE49-F238E27FC236}">
                  <a16:creationId xmlns:a16="http://schemas.microsoft.com/office/drawing/2014/main" xmlns="" id="{CBF251BF-28D8-41B7-AB7F-65C9CCA387E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xmlns="" id="{0CFF0090-AEE8-4956-97EE-AF5205B23E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194ADA37-B84C-4326-97E5-B7C11CF07B39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xmlns="" id="{DEA9C374-98BF-461B-88DC-5DBBF792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84" y="-22944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Unser Hobby steht im Zeichen des Fußballs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51384" y="327862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Jedes </a:t>
            </a:r>
            <a:r>
              <a:rPr lang="de-DE" b="1" dirty="0"/>
              <a:t>Spiel </a:t>
            </a:r>
            <a:r>
              <a:rPr lang="de-DE" dirty="0"/>
              <a:t>ist gleich </a:t>
            </a:r>
            <a:r>
              <a:rPr lang="de-DE" b="1" dirty="0"/>
              <a:t>wichtig </a:t>
            </a:r>
            <a:r>
              <a:rPr lang="de-DE" dirty="0"/>
              <a:t>– egal ob Aktive oder Jugend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51384" y="3806696"/>
            <a:ext cx="84305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Respektvoller </a:t>
            </a:r>
            <a:r>
              <a:rPr lang="de-DE" b="1" dirty="0"/>
              <a:t>Umgang</a:t>
            </a:r>
            <a:r>
              <a:rPr lang="de-DE" dirty="0"/>
              <a:t> mit geliehenen </a:t>
            </a:r>
            <a:r>
              <a:rPr lang="de-DE" b="1" dirty="0"/>
              <a:t>Rechten</a:t>
            </a:r>
            <a:r>
              <a:rPr lang="de-DE" dirty="0"/>
              <a:t> – die Macht nicht </a:t>
            </a:r>
            <a:r>
              <a:rPr lang="de-DE" dirty="0" smtClean="0"/>
              <a:t>ausnutzen </a:t>
            </a:r>
            <a:endParaRPr lang="de-DE" dirty="0"/>
          </a:p>
          <a:p>
            <a:pPr>
              <a:spcBef>
                <a:spcPts val="2400"/>
              </a:spcBef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51384" y="4330607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</a:t>
            </a:r>
            <a:r>
              <a:rPr lang="de-DE" dirty="0" smtClean="0"/>
              <a:t> Probleme </a:t>
            </a:r>
            <a:r>
              <a:rPr lang="de-DE" b="1" dirty="0"/>
              <a:t>nicht</a:t>
            </a:r>
            <a:r>
              <a:rPr lang="de-DE" dirty="0"/>
              <a:t> auf dem Spielfeld austragen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45250" y="4762411"/>
            <a:ext cx="82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Neutralität </a:t>
            </a:r>
            <a:r>
              <a:rPr lang="de-DE" b="1" dirty="0"/>
              <a:t>wahren </a:t>
            </a:r>
            <a:r>
              <a:rPr lang="de-DE" dirty="0"/>
              <a:t>– kein einseitiges Pfeifen nach </a:t>
            </a:r>
            <a:br>
              <a:rPr lang="de-DE" dirty="0"/>
            </a:br>
            <a:r>
              <a:rPr lang="de-DE" dirty="0" smtClean="0"/>
              <a:t>  SR-Kritik</a:t>
            </a:r>
            <a:r>
              <a:rPr lang="de-DE" dirty="0"/>
              <a:t>, keine Androhungen nach dem Spiel</a:t>
            </a:r>
          </a:p>
        </p:txBody>
      </p:sp>
    </p:spTree>
    <p:extLst>
      <p:ext uri="{BB962C8B-B14F-4D97-AF65-F5344CB8AC3E}">
        <p14:creationId xmlns:p14="http://schemas.microsoft.com/office/powerpoint/2010/main" val="36262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Bildergebnis fÃ¼r FuÃball">
            <a:extLst>
              <a:ext uri="{FF2B5EF4-FFF2-40B4-BE49-F238E27FC236}">
                <a16:creationId xmlns:a16="http://schemas.microsoft.com/office/drawing/2014/main" xmlns="" id="{E2834CB5-61C3-4F68-B42D-FD7803FDB4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2" b="39191"/>
          <a:stretch/>
        </p:blipFill>
        <p:spPr bwMode="auto">
          <a:xfrm flipH="1">
            <a:off x="-2" y="0"/>
            <a:ext cx="12192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2DE3165-BD82-40D5-9E1F-CCF8E6B7F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797" y="1268760"/>
            <a:ext cx="10499299" cy="63989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de-DE" sz="4000" i="1" dirty="0"/>
              <a:t>Die Zukunft des Fußballs </a:t>
            </a:r>
            <a:r>
              <a:rPr lang="de-DE" sz="4000" i="1" dirty="0" smtClean="0"/>
              <a:t>stärken</a:t>
            </a:r>
            <a:endParaRPr lang="de-DE" sz="4000" i="1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xmlns="" id="{18AB7071-C3FE-48DE-871B-940D7EB4B2D8}"/>
              </a:ext>
            </a:extLst>
          </p:cNvPr>
          <p:cNvGrpSpPr/>
          <p:nvPr/>
        </p:nvGrpSpPr>
        <p:grpSpPr>
          <a:xfrm>
            <a:off x="806797" y="5373216"/>
            <a:ext cx="10800000" cy="1152000"/>
            <a:chOff x="0" y="341695"/>
            <a:chExt cx="5832648" cy="875160"/>
          </a:xfrm>
        </p:grpSpPr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xmlns="" id="{14C472B6-F2E5-4382-8753-9EF7B715EEAA}"/>
                </a:ext>
              </a:extLst>
            </p:cNvPr>
            <p:cNvSpPr/>
            <p:nvPr/>
          </p:nvSpPr>
          <p:spPr>
            <a:xfrm>
              <a:off x="0" y="341695"/>
              <a:ext cx="5832648" cy="87516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hteck: abgerundete Ecken 4">
              <a:extLst>
                <a:ext uri="{FF2B5EF4-FFF2-40B4-BE49-F238E27FC236}">
                  <a16:creationId xmlns:a16="http://schemas.microsoft.com/office/drawing/2014/main" xmlns="" id="{750522E2-816F-4D6F-85CB-F2EDB3A47203}"/>
                </a:ext>
              </a:extLst>
            </p:cNvPr>
            <p:cNvSpPr txBox="1"/>
            <p:nvPr/>
          </p:nvSpPr>
          <p:spPr>
            <a:xfrm>
              <a:off x="42722" y="384417"/>
              <a:ext cx="5747204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de-DE" sz="3600" dirty="0"/>
                <a:t>Wir stehen für einen </a:t>
              </a:r>
              <a:r>
                <a:rPr lang="de-DE" sz="3600" b="1" dirty="0"/>
                <a:t>erfolgreichen</a:t>
              </a:r>
              <a:r>
                <a:rPr lang="de-DE" sz="3600" dirty="0"/>
                <a:t> und </a:t>
              </a:r>
              <a:br>
                <a:rPr lang="de-DE" sz="3600" dirty="0"/>
              </a:br>
              <a:r>
                <a:rPr lang="de-DE" sz="3600" b="1" dirty="0"/>
                <a:t>zukunftsfähigen Fußball </a:t>
              </a:r>
              <a:r>
                <a:rPr lang="de-DE" sz="3600" dirty="0"/>
                <a:t>im </a:t>
              </a:r>
              <a:r>
                <a:rPr lang="de-DE" sz="3600" dirty="0" err="1"/>
                <a:t>wfv</a:t>
              </a:r>
              <a:endParaRPr lang="de-DE" sz="3600" dirty="0"/>
            </a:p>
          </p:txBody>
        </p:sp>
      </p:grpSp>
      <p:grpSp>
        <p:nvGrpSpPr>
          <p:cNvPr id="15" name="Group 5">
            <a:extLst>
              <a:ext uri="{FF2B5EF4-FFF2-40B4-BE49-F238E27FC236}">
                <a16:creationId xmlns:a16="http://schemas.microsoft.com/office/drawing/2014/main" xmlns="" id="{6820BB76-F43B-4E5C-91F9-6B9464D47047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AutoShape 4">
              <a:extLst>
                <a:ext uri="{FF2B5EF4-FFF2-40B4-BE49-F238E27FC236}">
                  <a16:creationId xmlns:a16="http://schemas.microsoft.com/office/drawing/2014/main" xmlns="" id="{2D8B7DBA-45A0-44E9-BEBD-DCDE8946393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7" name="Picture 6">
              <a:extLst>
                <a:ext uri="{FF2B5EF4-FFF2-40B4-BE49-F238E27FC236}">
                  <a16:creationId xmlns:a16="http://schemas.microsoft.com/office/drawing/2014/main" xmlns="" id="{C7C34881-90FB-4F3C-AFD0-E2292C1A89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604EB329-076E-4E00-83CE-B767E282D20B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19" name="Titel 7">
            <a:extLst>
              <a:ext uri="{FF2B5EF4-FFF2-40B4-BE49-F238E27FC236}">
                <a16:creationId xmlns:a16="http://schemas.microsoft.com/office/drawing/2014/main" xmlns="" id="{3E23B90C-D033-46B1-9329-DED658ED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84" y="-22944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Unser Hobby steht im Zeichen des Fußballs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35360" y="2420888"/>
            <a:ext cx="11737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Verantwortungsvoll </a:t>
            </a:r>
            <a:r>
              <a:rPr lang="de-DE" dirty="0"/>
              <a:t>in der Öffentlichkeit</a:t>
            </a:r>
            <a:r>
              <a:rPr lang="de-DE" b="1" dirty="0"/>
              <a:t> kommunizieren</a:t>
            </a:r>
            <a:r>
              <a:rPr lang="de-DE" dirty="0"/>
              <a:t> </a:t>
            </a:r>
            <a:r>
              <a:rPr lang="de-DE" dirty="0" smtClean="0"/>
              <a:t> </a:t>
            </a:r>
          </a:p>
          <a:p>
            <a:pPr>
              <a:spcBef>
                <a:spcPts val="2400"/>
              </a:spcBef>
            </a:pPr>
            <a:r>
              <a:rPr lang="de-DE" dirty="0"/>
              <a:t>	</a:t>
            </a:r>
            <a:r>
              <a:rPr lang="de-DE" dirty="0" smtClean="0"/>
              <a:t>		z.B</a:t>
            </a:r>
            <a:r>
              <a:rPr lang="de-DE" dirty="0"/>
              <a:t>. bei Veranstaltungen, </a:t>
            </a:r>
            <a:r>
              <a:rPr lang="de-DE" dirty="0" smtClean="0"/>
              <a:t>in </a:t>
            </a:r>
            <a:r>
              <a:rPr lang="de-DE" dirty="0"/>
              <a:t>der Presse oder Sozialen </a:t>
            </a:r>
            <a:r>
              <a:rPr lang="de-DE" dirty="0" smtClean="0"/>
              <a:t>Medien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07368" y="4004773"/>
            <a:ext cx="9212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„</a:t>
            </a:r>
            <a:r>
              <a:rPr lang="de-DE" b="1" dirty="0"/>
              <a:t>Ja“ zum Kinder- und Jugendschutz </a:t>
            </a:r>
            <a:r>
              <a:rPr lang="de-DE" dirty="0"/>
              <a:t>– verantwortlich Handeln und aktiv einschreiten</a:t>
            </a:r>
          </a:p>
        </p:txBody>
      </p:sp>
    </p:spTree>
    <p:extLst>
      <p:ext uri="{BB962C8B-B14F-4D97-AF65-F5344CB8AC3E}">
        <p14:creationId xmlns:p14="http://schemas.microsoft.com/office/powerpoint/2010/main" val="27200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dergebnis fÃ¼r schiedsrichter">
            <a:extLst>
              <a:ext uri="{FF2B5EF4-FFF2-40B4-BE49-F238E27FC236}">
                <a16:creationId xmlns:a16="http://schemas.microsoft.com/office/drawing/2014/main" xmlns="" id="{C28BCB80-33E0-4277-9BB4-1F7F74DD37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1216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4570952-BC8B-4E7A-965B-22A61182D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776"/>
            <a:ext cx="10586392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de-DE" sz="4000" i="1" dirty="0"/>
              <a:t>Als Vorbild </a:t>
            </a:r>
            <a:r>
              <a:rPr lang="de-DE" sz="4000" i="1" dirty="0" smtClean="0"/>
              <a:t>auftreten</a:t>
            </a:r>
            <a:endParaRPr lang="de-DE" sz="4000" i="1" dirty="0"/>
          </a:p>
        </p:txBody>
      </p:sp>
      <p:grpSp>
        <p:nvGrpSpPr>
          <p:cNvPr id="8" name="Group 5">
            <a:extLst>
              <a:ext uri="{FF2B5EF4-FFF2-40B4-BE49-F238E27FC236}">
                <a16:creationId xmlns:a16="http://schemas.microsoft.com/office/drawing/2014/main" xmlns="" id="{CA40A173-78BA-4DAE-9259-7AF65A53AE36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xmlns="" id="{FDD66E4F-4CD8-4EA7-A259-025779DB40E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xmlns="" id="{00DA9A98-1F4E-4DAC-86E8-12F054B75D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447DDF7E-DC37-42B7-9E6E-1ADD18327648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BFF8E4-92AF-4E61-B393-30764682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84" y="-22944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Das Verhalten eines Schiedsrichters gibt ein Bild für alle ab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A05E122E-E3C8-4682-93A4-4F7C07CC303C}"/>
              </a:ext>
            </a:extLst>
          </p:cNvPr>
          <p:cNvSpPr txBox="1"/>
          <p:nvPr/>
        </p:nvSpPr>
        <p:spPr>
          <a:xfrm>
            <a:off x="479376" y="40022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xmlns="" id="{ECE4A462-835F-412B-92A7-7D8D88749F79}"/>
              </a:ext>
            </a:extLst>
          </p:cNvPr>
          <p:cNvSpPr txBox="1">
            <a:spLocks/>
          </p:cNvSpPr>
          <p:nvPr/>
        </p:nvSpPr>
        <p:spPr>
          <a:xfrm>
            <a:off x="908992" y="-273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/>
              <a:t>Das Verhalten eines Schiedsrichters gibt ein Bild für alle ab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983432" y="2528461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Respektvolle Erscheinung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94483" y="2937626"/>
            <a:ext cx="853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dirty="0" smtClean="0"/>
              <a:t>pünktlich </a:t>
            </a:r>
            <a:r>
              <a:rPr lang="de-DE" dirty="0"/>
              <a:t>zum Spiel erscheinen, angemessene Kleidung und korrekte </a:t>
            </a:r>
            <a:r>
              <a:rPr lang="de-DE" dirty="0" smtClean="0"/>
              <a:t>Ausrüstung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938383" y="4356387"/>
            <a:ext cx="620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Wertschätzende </a:t>
            </a:r>
            <a:r>
              <a:rPr lang="de-DE" b="1" dirty="0"/>
              <a:t>Kommunikation</a:t>
            </a:r>
            <a:r>
              <a:rPr lang="de-DE" dirty="0"/>
              <a:t> gegenüber </a:t>
            </a:r>
            <a:r>
              <a:rPr lang="de-DE" dirty="0" smtClean="0"/>
              <a:t>Beteiligten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35597" y="4777792"/>
            <a:ext cx="625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dirty="0" smtClean="0"/>
              <a:t>Freundlich</a:t>
            </a:r>
            <a:r>
              <a:rPr lang="de-DE" dirty="0"/>
              <a:t>, aber bestimmt auftreten („Bitte“ und „Danke“)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83844" y="5330953"/>
            <a:ext cx="435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- Verantwortungsbewusstes Verhalten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703512" y="5816168"/>
            <a:ext cx="571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 </a:t>
            </a:r>
            <a:r>
              <a:rPr lang="de-DE" dirty="0"/>
              <a:t>überhebliches Auftreten oder Selbstdarstellung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694483" y="3413746"/>
            <a:ext cx="1029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auch für uns gilt: kein Schmuck und das Unterziehleibchen muss der gleich Farbe wie das dem     SR-Trikot entsprechen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70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dergebnis fÃ¼r schiedsrichter">
            <a:extLst>
              <a:ext uri="{FF2B5EF4-FFF2-40B4-BE49-F238E27FC236}">
                <a16:creationId xmlns:a16="http://schemas.microsoft.com/office/drawing/2014/main" xmlns="" id="{C28BCB80-33E0-4277-9BB4-1F7F74DD37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BFF8E4-92AF-4E61-B393-30764682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-22944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prstClr val="black"/>
                </a:solidFill>
              </a:rPr>
              <a:t>Das Verhalten eines Schiedsrichters gibt ein Bild für alle ab</a:t>
            </a:r>
            <a:endParaRPr lang="de-DE" sz="5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4570952-BC8B-4E7A-965B-22A61182D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984" y="1340768"/>
            <a:ext cx="10940550" cy="62397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de-DE" sz="4000" i="1" dirty="0"/>
              <a:t>Regeln und Sportlichkeit </a:t>
            </a:r>
            <a:r>
              <a:rPr lang="de-DE" sz="4000" i="1" dirty="0" smtClean="0"/>
              <a:t>achten</a:t>
            </a:r>
            <a:endParaRPr lang="de-DE" sz="4000" i="1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xmlns="" id="{9B456A18-D3AA-4A3E-9095-A36D27A6BE7E}"/>
              </a:ext>
            </a:extLst>
          </p:cNvPr>
          <p:cNvGrpSpPr/>
          <p:nvPr/>
        </p:nvGrpSpPr>
        <p:grpSpPr>
          <a:xfrm>
            <a:off x="335360" y="5445224"/>
            <a:ext cx="10800000" cy="1152000"/>
            <a:chOff x="0" y="1280215"/>
            <a:chExt cx="5832648" cy="875160"/>
          </a:xfrm>
        </p:grpSpPr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xmlns="" id="{9DC60173-EB05-4EF5-9980-7189DC3352BB}"/>
                </a:ext>
              </a:extLst>
            </p:cNvPr>
            <p:cNvSpPr/>
            <p:nvPr/>
          </p:nvSpPr>
          <p:spPr>
            <a:xfrm>
              <a:off x="0" y="1280215"/>
              <a:ext cx="5832648" cy="87516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hteck: abgerundete Ecken 4">
              <a:extLst>
                <a:ext uri="{FF2B5EF4-FFF2-40B4-BE49-F238E27FC236}">
                  <a16:creationId xmlns:a16="http://schemas.microsoft.com/office/drawing/2014/main" xmlns="" id="{9E563106-64CA-47C0-A852-3AB8E2C67476}"/>
                </a:ext>
              </a:extLst>
            </p:cNvPr>
            <p:cNvSpPr txBox="1"/>
            <p:nvPr/>
          </p:nvSpPr>
          <p:spPr>
            <a:xfrm>
              <a:off x="42722" y="1322937"/>
              <a:ext cx="5747204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de-DE" sz="3600" dirty="0"/>
                <a:t>Wir verhalten uns </a:t>
              </a:r>
              <a:r>
                <a:rPr lang="de-DE" sz="3600" b="1" dirty="0"/>
                <a:t>respektvoll</a:t>
              </a:r>
              <a:r>
                <a:rPr lang="de-DE" sz="3600" dirty="0"/>
                <a:t>,  </a:t>
              </a:r>
              <a:r>
                <a:rPr lang="de-DE" sz="3600" b="1" dirty="0"/>
                <a:t>verantwortungsbewusst</a:t>
              </a:r>
              <a:r>
                <a:rPr lang="de-DE" sz="3600" dirty="0"/>
                <a:t>, </a:t>
              </a:r>
              <a:r>
                <a:rPr lang="de-DE" sz="3600" b="1" dirty="0"/>
                <a:t>fair</a:t>
              </a:r>
              <a:r>
                <a:rPr lang="de-DE" sz="3600" dirty="0"/>
                <a:t> und </a:t>
              </a:r>
              <a:r>
                <a:rPr lang="de-DE" sz="3600" b="1" dirty="0"/>
                <a:t>regelkonform</a:t>
              </a:r>
            </a:p>
          </p:txBody>
        </p:sp>
      </p:grpSp>
      <p:grpSp>
        <p:nvGrpSpPr>
          <p:cNvPr id="17" name="Group 5">
            <a:extLst>
              <a:ext uri="{FF2B5EF4-FFF2-40B4-BE49-F238E27FC236}">
                <a16:creationId xmlns:a16="http://schemas.microsoft.com/office/drawing/2014/main" xmlns="" id="{E036AB3A-C814-4632-B96F-9DF5473C2440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AutoShape 4">
              <a:extLst>
                <a:ext uri="{FF2B5EF4-FFF2-40B4-BE49-F238E27FC236}">
                  <a16:creationId xmlns:a16="http://schemas.microsoft.com/office/drawing/2014/main" xmlns="" id="{323264D2-3CC4-4762-A532-A2228145BBC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9" name="Picture 6">
              <a:extLst>
                <a:ext uri="{FF2B5EF4-FFF2-40B4-BE49-F238E27FC236}">
                  <a16:creationId xmlns:a16="http://schemas.microsoft.com/office/drawing/2014/main" xmlns="" id="{5C58D6A5-D5D0-47ED-AEEE-1AD9117846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4F6A7E53-B9E3-434E-BDE1-66C8237FA7AD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xmlns="" id="{ADDB9FB4-8A56-4FA7-950A-EDE0072FA837}"/>
              </a:ext>
            </a:extLst>
          </p:cNvPr>
          <p:cNvSpPr txBox="1">
            <a:spLocks/>
          </p:cNvSpPr>
          <p:nvPr/>
        </p:nvSpPr>
        <p:spPr>
          <a:xfrm>
            <a:off x="836984" y="-229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/>
              <a:t>Das Verhalten eines Schiedsrichters gibt ein Bild für alle ab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1415480" y="2348880"/>
            <a:ext cx="659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Regelkonforme </a:t>
            </a:r>
            <a:r>
              <a:rPr lang="de-DE" b="1" dirty="0"/>
              <a:t>Entscheidungen</a:t>
            </a:r>
            <a:r>
              <a:rPr lang="de-DE" dirty="0"/>
              <a:t> </a:t>
            </a:r>
            <a:r>
              <a:rPr lang="de-DE" b="1" dirty="0"/>
              <a:t>treffen</a:t>
            </a:r>
            <a:r>
              <a:rPr lang="de-DE" dirty="0"/>
              <a:t> und </a:t>
            </a:r>
            <a:r>
              <a:rPr lang="de-DE" b="1" dirty="0"/>
              <a:t>respektieren</a:t>
            </a:r>
            <a:r>
              <a:rPr lang="de-DE" dirty="0"/>
              <a:t> </a:t>
            </a:r>
            <a:endParaRPr 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2041911" y="2871455"/>
            <a:ext cx="8105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dirty="0"/>
              <a:t>– keine unsachliche Kritik oder unpassende öffentliche Kommentare über SR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15480" y="3396384"/>
            <a:ext cx="446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 smtClean="0"/>
              <a:t>- Fair </a:t>
            </a:r>
            <a:r>
              <a:rPr lang="de-DE" b="1" dirty="0"/>
              <a:t>auftreten</a:t>
            </a:r>
            <a:r>
              <a:rPr lang="de-DE" dirty="0"/>
              <a:t> und </a:t>
            </a:r>
            <a:r>
              <a:rPr lang="de-DE" b="1" dirty="0"/>
              <a:t>Fairness </a:t>
            </a:r>
            <a:r>
              <a:rPr lang="de-DE" b="1" dirty="0" smtClean="0"/>
              <a:t>einfordern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039985" y="3918959"/>
            <a:ext cx="868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de-DE" b="1" dirty="0"/>
              <a:t> </a:t>
            </a:r>
            <a:r>
              <a:rPr lang="de-DE" dirty="0"/>
              <a:t>– gegen Diskriminierung einschreiten, kein Missbrauch der Schiedsrichterstellung  </a:t>
            </a:r>
          </a:p>
        </p:txBody>
      </p:sp>
    </p:spTree>
    <p:extLst>
      <p:ext uri="{BB962C8B-B14F-4D97-AF65-F5344CB8AC3E}">
        <p14:creationId xmlns:p14="http://schemas.microsoft.com/office/powerpoint/2010/main" val="36048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ldergebnis fÃ¼r schiedsrichter">
            <a:extLst>
              <a:ext uri="{FF2B5EF4-FFF2-40B4-BE49-F238E27FC236}">
                <a16:creationId xmlns:a16="http://schemas.microsoft.com/office/drawing/2014/main" xmlns="" id="{B91C9FC8-FFCA-4B7B-8764-AC0EBA0B82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4" b="24709"/>
          <a:stretch/>
        </p:blipFill>
        <p:spPr bwMode="auto">
          <a:xfrm flipH="1">
            <a:off x="0" y="0"/>
            <a:ext cx="1216915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1AD89EE7-D789-4671-A385-316C55C6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-24928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Der Mehrwert der Schiedsrichtergemeinschaft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9B41C76-B9B8-402A-8CC7-1DF2DE480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269" y="956007"/>
            <a:ext cx="10515600" cy="103897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rPr lang="de-DE" sz="4000" i="1" dirty="0"/>
              <a:t>Dem SR-Ausschuss helfen </a:t>
            </a:r>
          </a:p>
          <a:p>
            <a:pPr marL="0" indent="0">
              <a:lnSpc>
                <a:spcPct val="150000"/>
              </a:lnSpc>
              <a:buNone/>
            </a:pPr>
            <a:endParaRPr lang="de-DE" sz="3200" dirty="0"/>
          </a:p>
        </p:txBody>
      </p:sp>
      <p:grpSp>
        <p:nvGrpSpPr>
          <p:cNvPr id="8" name="Group 5">
            <a:extLst>
              <a:ext uri="{FF2B5EF4-FFF2-40B4-BE49-F238E27FC236}">
                <a16:creationId xmlns:a16="http://schemas.microsoft.com/office/drawing/2014/main" xmlns="" id="{692B03C9-71B2-414B-B5A9-987BF53C085A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xmlns="" id="{3A512492-3D2F-42A0-8430-236848E8157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xmlns="" id="{2FC396CC-BD88-4B98-8066-667B0AA62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715B03DC-A89F-4985-8417-663DBFCBEDDD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xmlns="" id="{C10BF2E6-2145-4302-8996-7262DBA38B1A}"/>
              </a:ext>
            </a:extLst>
          </p:cNvPr>
          <p:cNvSpPr txBox="1">
            <a:spLocks/>
          </p:cNvSpPr>
          <p:nvPr/>
        </p:nvSpPr>
        <p:spPr>
          <a:xfrm>
            <a:off x="836984" y="-229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 dirty="0"/>
              <a:t>Der Mehrwert der Schiedsrichtergemeinschaft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20526" y="1994977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b="1" dirty="0"/>
              <a:t>Pflichten </a:t>
            </a:r>
            <a:r>
              <a:rPr lang="de-DE" b="1" dirty="0" smtClean="0"/>
              <a:t>erfüllen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93269" y="4510319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b="1" dirty="0"/>
              <a:t>SR-Gruppe </a:t>
            </a:r>
            <a:r>
              <a:rPr lang="de-DE" b="1" dirty="0" smtClean="0"/>
              <a:t>mitgestalten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98032" y="5794858"/>
            <a:ext cx="3544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Ehrlicher Umgang </a:t>
            </a:r>
            <a:r>
              <a:rPr lang="de-DE" b="1" dirty="0" smtClean="0"/>
              <a:t>miteinander</a:t>
            </a:r>
            <a:endParaRPr lang="de-DE" dirty="0"/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339890" y="195891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dirty="0"/>
              <a:t>Freitermine </a:t>
            </a:r>
            <a:r>
              <a:rPr lang="de-DE" dirty="0" smtClean="0"/>
              <a:t>pflegen 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339890" y="2312891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dirty="0"/>
              <a:t>Spiele </a:t>
            </a:r>
            <a:r>
              <a:rPr lang="de-DE" dirty="0" smtClean="0"/>
              <a:t>bestätigen 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335981" y="267512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dirty="0"/>
              <a:t>verfügbar sein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335981" y="3039207"/>
            <a:ext cx="5864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Spielbericht ordnungsgemäß und pünktlich bearbeiten (60 min. nach Spielende)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335981" y="3665505"/>
            <a:ext cx="680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nfallende Meldungen gewissenhaft bearbeiten              (fehlende Ordner, Rote Karte für Trainer/Betreuer, usw.)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4335981" y="4876604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dirty="0" smtClean="0"/>
              <a:t>nicht </a:t>
            </a:r>
            <a:r>
              <a:rPr lang="de-DE" dirty="0"/>
              <a:t>nur „</a:t>
            </a:r>
            <a:r>
              <a:rPr lang="de-DE" dirty="0" smtClean="0"/>
              <a:t>nehmen“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335981" y="4514069"/>
            <a:ext cx="383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eigenständig </a:t>
            </a:r>
            <a:r>
              <a:rPr lang="de-DE" dirty="0"/>
              <a:t>Vorschläge </a:t>
            </a:r>
            <a:r>
              <a:rPr lang="de-DE" dirty="0" smtClean="0"/>
              <a:t>einbringen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4336858" y="5246797"/>
            <a:ext cx="251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Verhaltenskodex </a:t>
            </a:r>
            <a:r>
              <a:rPr lang="de-DE" dirty="0"/>
              <a:t>leben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335981" y="6227177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Fehler </a:t>
            </a:r>
            <a:r>
              <a:rPr lang="de-DE" dirty="0" smtClean="0"/>
              <a:t>eingestehen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4335981" y="5794858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keine falschen Erwartungen wecken</a:t>
            </a:r>
          </a:p>
        </p:txBody>
      </p:sp>
    </p:spTree>
    <p:extLst>
      <p:ext uri="{BB962C8B-B14F-4D97-AF65-F5344CB8AC3E}">
        <p14:creationId xmlns:p14="http://schemas.microsoft.com/office/powerpoint/2010/main" val="30240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ldergebnis fÃ¼r schiedsrichter">
            <a:extLst>
              <a:ext uri="{FF2B5EF4-FFF2-40B4-BE49-F238E27FC236}">
                <a16:creationId xmlns:a16="http://schemas.microsoft.com/office/drawing/2014/main" xmlns="" id="{B91C9FC8-FFCA-4B7B-8764-AC0EBA0B82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4" b="25372"/>
          <a:stretch/>
        </p:blipFill>
        <p:spPr bwMode="auto">
          <a:xfrm flipH="1">
            <a:off x="-2" y="0"/>
            <a:ext cx="122285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1AD89EE7-D789-4671-A385-316C55C6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-10244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/>
              <a:t>Der Mehrwert der Schiedsrichtergemeinschaft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9B41C76-B9B8-402A-8CC7-1DF2DE480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de-DE" sz="4000" i="1" dirty="0"/>
              <a:t>Andere Schiedsrichter unterstützen</a:t>
            </a:r>
          </a:p>
          <a:p>
            <a:pPr>
              <a:spcBef>
                <a:spcPts val="1800"/>
              </a:spcBef>
            </a:pPr>
            <a:r>
              <a:rPr lang="de-DE" sz="3200" b="1" dirty="0"/>
              <a:t>Aktive Integration </a:t>
            </a:r>
            <a:r>
              <a:rPr lang="de-DE" sz="3200" dirty="0"/>
              <a:t>– Neulinge betreuen, keine Gruppenbildung innerhalb der Schiedsrichtergruppe</a:t>
            </a:r>
          </a:p>
          <a:p>
            <a:pPr>
              <a:spcBef>
                <a:spcPts val="1800"/>
              </a:spcBef>
            </a:pPr>
            <a:r>
              <a:rPr lang="de-DE" sz="3200" b="1" dirty="0"/>
              <a:t>Schiedsrichterschulung</a:t>
            </a:r>
            <a:r>
              <a:rPr lang="de-DE" sz="3200" dirty="0"/>
              <a:t> </a:t>
            </a:r>
            <a:r>
              <a:rPr lang="de-DE" sz="3200" b="1" dirty="0"/>
              <a:t>erfolgreich</a:t>
            </a:r>
            <a:r>
              <a:rPr lang="de-DE" sz="3200" dirty="0"/>
              <a:t> gestalten – Pünktlich erscheinen, konzentriert mitarbeiten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xmlns="" id="{5F8A64C1-1FB7-40C0-BAB5-1EB591142ABC}"/>
              </a:ext>
            </a:extLst>
          </p:cNvPr>
          <p:cNvGrpSpPr/>
          <p:nvPr/>
        </p:nvGrpSpPr>
        <p:grpSpPr>
          <a:xfrm>
            <a:off x="479376" y="5229200"/>
            <a:ext cx="10800000" cy="1152000"/>
            <a:chOff x="0" y="2218735"/>
            <a:chExt cx="5832648" cy="875160"/>
          </a:xfrm>
        </p:grpSpPr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xmlns="" id="{90B7730A-DDD0-4A41-ADAE-04F1CA59212B}"/>
                </a:ext>
              </a:extLst>
            </p:cNvPr>
            <p:cNvSpPr/>
            <p:nvPr/>
          </p:nvSpPr>
          <p:spPr>
            <a:xfrm>
              <a:off x="0" y="2218735"/>
              <a:ext cx="5832648" cy="87516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hteck: abgerundete Ecken 4">
              <a:extLst>
                <a:ext uri="{FF2B5EF4-FFF2-40B4-BE49-F238E27FC236}">
                  <a16:creationId xmlns:a16="http://schemas.microsoft.com/office/drawing/2014/main" xmlns="" id="{00EBC9BF-F081-47A9-A07E-C5051BAF919F}"/>
                </a:ext>
              </a:extLst>
            </p:cNvPr>
            <p:cNvSpPr txBox="1"/>
            <p:nvPr/>
          </p:nvSpPr>
          <p:spPr>
            <a:xfrm>
              <a:off x="42722" y="2261457"/>
              <a:ext cx="5747204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de-DE" sz="3600" dirty="0"/>
                <a:t>Wir sind </a:t>
              </a:r>
              <a:r>
                <a:rPr lang="de-DE" sz="3600" b="1" dirty="0"/>
                <a:t>zuverlässig</a:t>
              </a:r>
              <a:r>
                <a:rPr lang="de-DE" sz="3600" dirty="0"/>
                <a:t>, </a:t>
              </a:r>
              <a:r>
                <a:rPr lang="de-DE" sz="3600" b="1" dirty="0"/>
                <a:t>ehrlich</a:t>
              </a:r>
              <a:r>
                <a:rPr lang="de-DE" sz="3600" dirty="0"/>
                <a:t> und unterstützen </a:t>
              </a:r>
              <a:br>
                <a:rPr lang="de-DE" sz="3600" dirty="0"/>
              </a:br>
              <a:r>
                <a:rPr lang="de-DE" sz="3600" dirty="0"/>
                <a:t>die </a:t>
              </a:r>
              <a:r>
                <a:rPr lang="de-DE" sz="3600" b="1" dirty="0"/>
                <a:t>Schiedsrichtergemeinschaft </a:t>
              </a:r>
            </a:p>
          </p:txBody>
        </p:sp>
      </p:grpSp>
      <p:grpSp>
        <p:nvGrpSpPr>
          <p:cNvPr id="11" name="Group 5">
            <a:extLst>
              <a:ext uri="{FF2B5EF4-FFF2-40B4-BE49-F238E27FC236}">
                <a16:creationId xmlns:a16="http://schemas.microsoft.com/office/drawing/2014/main" xmlns="" id="{65C6B1A4-B205-4C49-A380-3C72A80C5740}"/>
              </a:ext>
            </a:extLst>
          </p:cNvPr>
          <p:cNvGrpSpPr>
            <a:grpSpLocks noChangeAspect="1"/>
          </p:cNvGrpSpPr>
          <p:nvPr/>
        </p:nvGrpSpPr>
        <p:grpSpPr bwMode="auto">
          <a:xfrm rot="228397">
            <a:off x="10623271" y="-29533"/>
            <a:ext cx="863555" cy="1919817"/>
            <a:chOff x="4740" y="0"/>
            <a:chExt cx="224" cy="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AutoShape 4">
              <a:extLst>
                <a:ext uri="{FF2B5EF4-FFF2-40B4-BE49-F238E27FC236}">
                  <a16:creationId xmlns:a16="http://schemas.microsoft.com/office/drawing/2014/main" xmlns="" id="{A21574E0-64FB-49F1-AD4B-95C080FD578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224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xmlns="" id="{BD304290-5899-4D68-9EDE-08F697DB55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0"/>
              <a:ext cx="22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CB459A2B-B346-4764-AC0F-297C41FD0F08}"/>
              </a:ext>
            </a:extLst>
          </p:cNvPr>
          <p:cNvSpPr txBox="1"/>
          <p:nvPr/>
        </p:nvSpPr>
        <p:spPr>
          <a:xfrm>
            <a:off x="407368" y="404664"/>
            <a:ext cx="9503833" cy="369887"/>
          </a:xfrm>
          <a:prstGeom prst="rect">
            <a:avLst/>
          </a:pr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35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xmlns="" id="{F434005F-E97C-4E4A-B5EF-0633C95FBC72}"/>
              </a:ext>
            </a:extLst>
          </p:cNvPr>
          <p:cNvSpPr txBox="1">
            <a:spLocks/>
          </p:cNvSpPr>
          <p:nvPr/>
        </p:nvSpPr>
        <p:spPr>
          <a:xfrm>
            <a:off x="836984" y="-229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 dirty="0"/>
              <a:t>Der Mehrwert der Schiedsrichtergemeinschaft</a:t>
            </a:r>
          </a:p>
        </p:txBody>
      </p:sp>
    </p:spTree>
    <p:extLst>
      <p:ext uri="{BB962C8B-B14F-4D97-AF65-F5344CB8AC3E}">
        <p14:creationId xmlns:p14="http://schemas.microsoft.com/office/powerpoint/2010/main" val="271292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628</Words>
  <Application>Microsoft Office PowerPoint</Application>
  <PresentationFormat>Breitbild</PresentationFormat>
  <Paragraphs>143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Formata Regular</vt:lpstr>
      <vt:lpstr>Benutzerdefiniertes Design</vt:lpstr>
      <vt:lpstr>1_Benutzerdefiniertes Design</vt:lpstr>
      <vt:lpstr>PowerPoint-Präsentation</vt:lpstr>
      <vt:lpstr>Zentrale Frage</vt:lpstr>
      <vt:lpstr>PowerPoint-Präsentation</vt:lpstr>
      <vt:lpstr>Unser Hobby steht im Zeichen des Fußballs</vt:lpstr>
      <vt:lpstr>Unser Hobby steht im Zeichen des Fußballs</vt:lpstr>
      <vt:lpstr>Das Verhalten eines Schiedsrichters gibt ein Bild für alle ab</vt:lpstr>
      <vt:lpstr>Das Verhalten eines Schiedsrichters gibt ein Bild für alle ab</vt:lpstr>
      <vt:lpstr>Der Mehrwert der Schiedsrichtergemeinschaft </vt:lpstr>
      <vt:lpstr>Der Mehrwert der Schiedsrichtergemeinschaft </vt:lpstr>
      <vt:lpstr>Stetige Weiterentwicklung des SR-Wesens</vt:lpstr>
      <vt:lpstr>Stetige Weiterentwicklung des SR-Wesens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Baumeister, Heiner</dc:creator>
  <cp:lastModifiedBy>Florian Werkmann</cp:lastModifiedBy>
  <cp:revision>337</cp:revision>
  <cp:lastPrinted>2019-11-19T17:51:50Z</cp:lastPrinted>
  <dcterms:created xsi:type="dcterms:W3CDTF">2013-01-08T09:50:43Z</dcterms:created>
  <dcterms:modified xsi:type="dcterms:W3CDTF">2019-11-20T17:12:05Z</dcterms:modified>
</cp:coreProperties>
</file>